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16"/>
  </p:notesMasterIdLst>
  <p:sldIdLst>
    <p:sldId id="258" r:id="rId2"/>
    <p:sldId id="367" r:id="rId3"/>
    <p:sldId id="368" r:id="rId4"/>
    <p:sldId id="369" r:id="rId5"/>
    <p:sldId id="370" r:id="rId6"/>
    <p:sldId id="371" r:id="rId7"/>
    <p:sldId id="372" r:id="rId8"/>
    <p:sldId id="373" r:id="rId9"/>
    <p:sldId id="374" r:id="rId10"/>
    <p:sldId id="375" r:id="rId11"/>
    <p:sldId id="376" r:id="rId12"/>
    <p:sldId id="377" r:id="rId13"/>
    <p:sldId id="379" r:id="rId14"/>
    <p:sldId id="378"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8" autoAdjust="0"/>
    <p:restoredTop sz="59476" autoAdjust="0"/>
  </p:normalViewPr>
  <p:slideViewPr>
    <p:cSldViewPr snapToGrid="0">
      <p:cViewPr varScale="1">
        <p:scale>
          <a:sx n="38" d="100"/>
          <a:sy n="38" d="100"/>
        </p:scale>
        <p:origin x="172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0763A-EC5A-48DD-8FF0-B1C6719B9993}" type="datetimeFigureOut">
              <a:rPr lang="zh-CN" altLang="en-US" smtClean="0"/>
              <a:t>2021/4/14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C7730C-01A4-478B-A49E-8EB66B3AAC7C}" type="slidenum">
              <a:rPr lang="zh-CN" altLang="en-US" smtClean="0"/>
              <a:t>‹#›</a:t>
            </a:fld>
            <a:endParaRPr lang="zh-CN" altLang="en-US"/>
          </a:p>
        </p:txBody>
      </p:sp>
    </p:spTree>
    <p:extLst>
      <p:ext uri="{BB962C8B-B14F-4D97-AF65-F5344CB8AC3E}">
        <p14:creationId xmlns:p14="http://schemas.microsoft.com/office/powerpoint/2010/main" val="347381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Hello, welcome</a:t>
            </a:r>
            <a:r>
              <a:rPr lang="en-US" altLang="zh-CN" baseline="0" dirty="0" smtClean="0"/>
              <a:t> for everybody’s attendance, t</a:t>
            </a:r>
            <a:r>
              <a:rPr lang="en-US" altLang="zh-CN" dirty="0" smtClean="0"/>
              <a:t>oday</a:t>
            </a:r>
            <a:r>
              <a:rPr lang="en-US" altLang="zh-CN" baseline="0" dirty="0" smtClean="0"/>
              <a:t> I will give a presentation to introduce my recent paper, which might provide a potential way to help prevent the spreading of COVID-19. </a:t>
            </a:r>
          </a:p>
          <a:p>
            <a:endParaRPr lang="en-US" altLang="zh-CN" baseline="0" dirty="0" smtClean="0"/>
          </a:p>
          <a:p>
            <a:r>
              <a:rPr lang="en-US" altLang="zh-CN" baseline="0" dirty="0" smtClean="0"/>
              <a:t>The basic idea is to understand the propagation of pandemic by mining people’s trajectory patterns. </a:t>
            </a:r>
            <a:br>
              <a:rPr lang="en-US" altLang="zh-CN" baseline="0" dirty="0" smtClean="0"/>
            </a:br>
            <a:endParaRPr lang="en-US" altLang="zh-CN" baseline="0" dirty="0" smtClean="0"/>
          </a:p>
          <a:p>
            <a:r>
              <a:rPr lang="en-US" altLang="zh-CN" baseline="0" dirty="0" smtClean="0"/>
              <a:t>Before I move to the main part, let me spend one minute to introduce myself.</a:t>
            </a:r>
            <a:br>
              <a:rPr lang="en-US" altLang="zh-CN" baseline="0" dirty="0" smtClean="0"/>
            </a:br>
            <a:r>
              <a:rPr lang="en-US" altLang="zh-CN" baseline="0" dirty="0" smtClean="0"/>
              <a:t>My name is… I am an assistant professor of Shenzhen University, China. This work is co-author by Prof. … from Tsinghua. Three postgraduate students contribute to collecting data and running the </a:t>
            </a:r>
            <a:r>
              <a:rPr lang="en-US" altLang="zh-CN" baseline="0" dirty="0" err="1" smtClean="0"/>
              <a:t>progame</a:t>
            </a:r>
            <a:endParaRPr lang="en-US" altLang="zh-CN" baseline="0" dirty="0" smtClean="0"/>
          </a:p>
        </p:txBody>
      </p:sp>
      <p:sp>
        <p:nvSpPr>
          <p:cNvPr id="4" name="灯片编号占位符 3"/>
          <p:cNvSpPr>
            <a:spLocks noGrp="1"/>
          </p:cNvSpPr>
          <p:nvPr>
            <p:ph type="sldNum" sz="quarter" idx="10"/>
          </p:nvPr>
        </p:nvSpPr>
        <p:spPr/>
        <p:txBody>
          <a:bodyPr/>
          <a:lstStyle/>
          <a:p>
            <a:fld id="{A2C7730C-01A4-478B-A49E-8EB66B3AAC7C}" type="slidenum">
              <a:rPr lang="zh-CN" altLang="en-US" smtClean="0"/>
              <a:t>1</a:t>
            </a:fld>
            <a:endParaRPr lang="zh-CN" altLang="en-US"/>
          </a:p>
        </p:txBody>
      </p:sp>
    </p:spTree>
    <p:extLst>
      <p:ext uri="{BB962C8B-B14F-4D97-AF65-F5344CB8AC3E}">
        <p14:creationId xmlns:p14="http://schemas.microsoft.com/office/powerpoint/2010/main" val="3948515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training log and convergence are also shown in these 3 figures.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mn-lt"/>
              </a:rPr>
              <a:t>We show the convergence of the training process. In each epoch, the proposed model is trained on a complete training set. From the figures, we see that after several epochs, the performance of classifiers becomes stable. A DNN classifier converges much faster than tree-based ensemble learning classifier. The fusion of different attributes can indeed improve the performance, especially in the multi-classification task.</a:t>
            </a:r>
          </a:p>
          <a:p>
            <a:endParaRPr lang="zh-CN" altLang="en-US" dirty="0"/>
          </a:p>
        </p:txBody>
      </p:sp>
      <p:sp>
        <p:nvSpPr>
          <p:cNvPr id="4" name="灯片编号占位符 3"/>
          <p:cNvSpPr>
            <a:spLocks noGrp="1"/>
          </p:cNvSpPr>
          <p:nvPr>
            <p:ph type="sldNum" sz="quarter" idx="10"/>
          </p:nvPr>
        </p:nvSpPr>
        <p:spPr/>
        <p:txBody>
          <a:bodyPr/>
          <a:lstStyle/>
          <a:p>
            <a:fld id="{A2C7730C-01A4-478B-A49E-8EB66B3AAC7C}" type="slidenum">
              <a:rPr lang="zh-CN" altLang="en-US" smtClean="0"/>
              <a:t>10</a:t>
            </a:fld>
            <a:endParaRPr lang="zh-CN" altLang="en-US"/>
          </a:p>
        </p:txBody>
      </p:sp>
    </p:spTree>
    <p:extLst>
      <p:ext uri="{BB962C8B-B14F-4D97-AF65-F5344CB8AC3E}">
        <p14:creationId xmlns:p14="http://schemas.microsoft.com/office/powerpoint/2010/main" val="1917124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for</a:t>
            </a:r>
            <a:r>
              <a:rPr lang="en-US" altLang="zh-CN" baseline="0" dirty="0" smtClean="0"/>
              <a:t> the real-world data, we adopt the foursquare data set.</a:t>
            </a:r>
          </a:p>
          <a:p>
            <a:r>
              <a:rPr lang="en-US" altLang="zh-CN" baseline="0" dirty="0" smtClean="0"/>
              <a:t>This data set contains check-ins in Tokyo collected for about 10 month (from 12 April 2012 to 16 February 2013). There are in total $573,703$ check-ins, which contain about the specific location where the user visited, the timestamp when the user visited this location, as well as POI, i.e., the concrete category of location. We use the timestamp to construct the BOI attribute by summarizing users' timeslots where users frequently appear at this location. Specifically, we divide a week into $168$ hours, and users' behavior will be represented as any one of $168$ hours according to their timestamp. As we don't have proper labels in this data set, a </a:t>
            </a:r>
            <a:r>
              <a:rPr lang="en-US" altLang="zh-CN" baseline="0" dirty="0" err="1" smtClean="0"/>
              <a:t>clusterer</a:t>
            </a:r>
            <a:r>
              <a:rPr lang="en-US" altLang="zh-CN" baseline="0" dirty="0" smtClean="0"/>
              <a:t> is applied to analyze users' portraits. </a:t>
            </a:r>
          </a:p>
          <a:p>
            <a:endParaRPr lang="en-US" altLang="zh-CN" baseline="0" dirty="0" smtClean="0"/>
          </a:p>
          <a:p>
            <a:r>
              <a:rPr lang="en-US" altLang="zh-CN" dirty="0" smtClean="0"/>
              <a:t>We adopt the unsupervised pre-training model to find each user's portrait vector.</a:t>
            </a:r>
            <a:r>
              <a:rPr lang="en-US" altLang="zh-CN" baseline="0" dirty="0" smtClean="0"/>
              <a:t> </a:t>
            </a:r>
            <a:r>
              <a:rPr lang="en-US" altLang="zh-CN" dirty="0" smtClean="0"/>
              <a:t>Then, we applied a k-means algorithm and visualize the results by a t-SNE in</a:t>
            </a:r>
            <a:r>
              <a:rPr lang="en-US" altLang="zh-CN" baseline="0" dirty="0" smtClean="0"/>
              <a:t> 2-D space</a:t>
            </a:r>
            <a:r>
              <a:rPr lang="en-US" altLang="zh-CN" dirty="0" smtClean="0"/>
              <a:t>. Note that herein the number of clusters is estimated by an </a:t>
            </a:r>
            <a:r>
              <a:rPr lang="en-US" altLang="zh-CN" dirty="0" err="1" smtClean="0"/>
              <a:t>Eblow</a:t>
            </a:r>
            <a:r>
              <a:rPr lang="en-US" altLang="zh-CN" dirty="0" smtClean="0"/>
              <a:t> method \cite{thorndike1953belongs}.</a:t>
            </a:r>
          </a:p>
        </p:txBody>
      </p:sp>
      <p:sp>
        <p:nvSpPr>
          <p:cNvPr id="4" name="灯片编号占位符 3"/>
          <p:cNvSpPr>
            <a:spLocks noGrp="1"/>
          </p:cNvSpPr>
          <p:nvPr>
            <p:ph type="sldNum" sz="quarter" idx="10"/>
          </p:nvPr>
        </p:nvSpPr>
        <p:spPr/>
        <p:txBody>
          <a:bodyPr/>
          <a:lstStyle/>
          <a:p>
            <a:fld id="{A2C7730C-01A4-478B-A49E-8EB66B3AAC7C}" type="slidenum">
              <a:rPr lang="zh-CN" altLang="en-US" smtClean="0"/>
              <a:t>11</a:t>
            </a:fld>
            <a:endParaRPr lang="zh-CN" altLang="en-US"/>
          </a:p>
        </p:txBody>
      </p:sp>
    </p:spTree>
    <p:extLst>
      <p:ext uri="{BB962C8B-B14F-4D97-AF65-F5344CB8AC3E}">
        <p14:creationId xmlns:p14="http://schemas.microsoft.com/office/powerpoint/2010/main" val="4173395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This results can help us to explore the similarities and differences of trajectory patterns among users. For example, in this figure, if a group of people in the same cluster are infected, we can find the individuals that are more suspicious to be affected by using their trajectory patterns, which are nodes with the same color in this </a:t>
            </a:r>
            <a:r>
              <a:rPr lang="en-US" altLang="zh-CN" dirty="0" err="1" smtClean="0"/>
              <a:t>fugure</a:t>
            </a:r>
            <a:r>
              <a:rPr lang="en-US" altLang="zh-CN" dirty="0" smtClean="0"/>
              <a:t>. In this way, we can identify key users for supervision and devise more advanced strategies to control the pandemic.</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2C7730C-01A4-478B-A49E-8EB66B3AAC7C}" type="slidenum">
              <a:rPr lang="zh-CN" altLang="en-US" smtClean="0"/>
              <a:t>12</a:t>
            </a:fld>
            <a:endParaRPr lang="zh-CN" altLang="en-US"/>
          </a:p>
        </p:txBody>
      </p:sp>
    </p:spTree>
    <p:extLst>
      <p:ext uri="{BB962C8B-B14F-4D97-AF65-F5344CB8AC3E}">
        <p14:creationId xmlns:p14="http://schemas.microsoft.com/office/powerpoint/2010/main" val="2375258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this paper, we provided two frameworks to extract users' preferences and relationships from trajectories with multi-attributes. Each attribute sequence is embedded with unsupervised or supervised pre-training blocks, then fed to a classifier or a </a:t>
            </a:r>
            <a:r>
              <a:rPr lang="en-US" altLang="zh-CN" dirty="0" err="1" smtClean="0"/>
              <a:t>clusterer</a:t>
            </a:r>
            <a:r>
              <a:rPr lang="en-US" altLang="zh-CN" dirty="0" smtClean="0"/>
              <a:t> for different tasks. By evaluating the proposed frameworks on synthetic and real data sets, we prove that fusing multiple attributes can help improve the accuracy in the binary-classification or multi-classification tasks. This provides us a feasible way to better mine trajectory for controlling the epidemic.</a:t>
            </a:r>
            <a:endParaRPr lang="zh-CN" altLang="en-US" dirty="0"/>
          </a:p>
        </p:txBody>
      </p:sp>
      <p:sp>
        <p:nvSpPr>
          <p:cNvPr id="4" name="灯片编号占位符 3"/>
          <p:cNvSpPr>
            <a:spLocks noGrp="1"/>
          </p:cNvSpPr>
          <p:nvPr>
            <p:ph type="sldNum" sz="quarter" idx="10"/>
          </p:nvPr>
        </p:nvSpPr>
        <p:spPr/>
        <p:txBody>
          <a:bodyPr/>
          <a:lstStyle/>
          <a:p>
            <a:fld id="{A2C7730C-01A4-478B-A49E-8EB66B3AAC7C}" type="slidenum">
              <a:rPr lang="zh-CN" altLang="en-US" smtClean="0"/>
              <a:t>13</a:t>
            </a:fld>
            <a:endParaRPr lang="zh-CN" altLang="en-US"/>
          </a:p>
        </p:txBody>
      </p:sp>
    </p:spTree>
    <p:extLst>
      <p:ext uri="{BB962C8B-B14F-4D97-AF65-F5344CB8AC3E}">
        <p14:creationId xmlns:p14="http://schemas.microsoft.com/office/powerpoint/2010/main" val="385165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a:t>
            </a:r>
            <a:r>
              <a:rPr lang="en-US" altLang="zh-CN" baseline="0" dirty="0" smtClean="0"/>
              <a:t> is the outline of this work. </a:t>
            </a:r>
            <a:r>
              <a:rPr lang="en-US" altLang="zh-CN" dirty="0" smtClean="0"/>
              <a:t>Firstly, we</a:t>
            </a:r>
            <a:r>
              <a:rPr lang="en-US" altLang="zh-CN" baseline="0" dirty="0" smtClean="0"/>
              <a:t> will give some background knowledge of this work, then we introduce the trajectory sequence with point of interest (POI) and behavior of interest (BOI). The main part of this work is the pre-processing of the trajectory data and the feature extraction of trajectory data. We will implement these on attention mechanisms, in either supervised or un-supervised ways. Finally, we will verify the proposed model on both synthetic data and real-world data to make a conclusion.</a:t>
            </a:r>
            <a:endParaRPr lang="zh-CN" altLang="en-US" dirty="0"/>
          </a:p>
        </p:txBody>
      </p:sp>
      <p:sp>
        <p:nvSpPr>
          <p:cNvPr id="4" name="灯片编号占位符 3"/>
          <p:cNvSpPr>
            <a:spLocks noGrp="1"/>
          </p:cNvSpPr>
          <p:nvPr>
            <p:ph type="sldNum" sz="quarter" idx="10"/>
          </p:nvPr>
        </p:nvSpPr>
        <p:spPr/>
        <p:txBody>
          <a:bodyPr/>
          <a:lstStyle/>
          <a:p>
            <a:fld id="{A2C7730C-01A4-478B-A49E-8EB66B3AAC7C}" type="slidenum">
              <a:rPr lang="zh-CN" altLang="en-US" smtClean="0"/>
              <a:t>2</a:t>
            </a:fld>
            <a:endParaRPr lang="zh-CN" altLang="en-US"/>
          </a:p>
        </p:txBody>
      </p:sp>
    </p:spTree>
    <p:extLst>
      <p:ext uri="{BB962C8B-B14F-4D97-AF65-F5344CB8AC3E}">
        <p14:creationId xmlns:p14="http://schemas.microsoft.com/office/powerpoint/2010/main" val="188360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Since December 2019, COVID-19 has swept</a:t>
            </a:r>
            <a:r>
              <a:rPr lang="en-US" altLang="zh-CN" baseline="0" dirty="0" smtClean="0"/>
              <a:t> through nearly around the </a:t>
            </a:r>
            <a:r>
              <a:rPr lang="en-US" altLang="zh-CN" baseline="0" dirty="0" smtClean="0"/>
              <a:t>world. It is well known that epidemiological investigation is one of the main means of controlling the outbreak of COVID-19. Since </a:t>
            </a:r>
            <a:r>
              <a:rPr lang="en-US" altLang="zh-CN" sz="1200" dirty="0" smtClean="0">
                <a:latin typeface="+mn-lt"/>
              </a:rPr>
              <a:t>the </a:t>
            </a:r>
            <a:r>
              <a:rPr lang="en-US" altLang="zh-CN" sz="1200" dirty="0" smtClean="0">
                <a:latin typeface="+mn-lt"/>
              </a:rPr>
              <a:t>transmission path of epidemic is often based on the individual’s </a:t>
            </a:r>
            <a:r>
              <a:rPr lang="en-US" altLang="zh-CN" sz="1200" dirty="0" smtClean="0">
                <a:latin typeface="+mn-lt"/>
              </a:rPr>
              <a:t>trajectory,</a:t>
            </a:r>
            <a:r>
              <a:rPr lang="en-US" altLang="zh-CN" sz="1200" baseline="0" dirty="0" smtClean="0">
                <a:latin typeface="+mn-lt"/>
              </a:rPr>
              <a:t> m</a:t>
            </a:r>
            <a:r>
              <a:rPr lang="en-US" altLang="zh-CN" baseline="0" dirty="0" smtClean="0"/>
              <a:t>any </a:t>
            </a:r>
            <a:r>
              <a:rPr lang="en-US" altLang="zh-CN" baseline="0" dirty="0" smtClean="0"/>
              <a:t>countries recommend the citizens to scan some Quick Response (QR) code to record their daily visits as a diary. A more advanced way is to recommend citizens to install some specific Apps, which are developed particularly for recording users’ trajectories including the visit of time, the latitude and longitude of location, point-of-interest (POI), users’ activities or any other useful attributes if allowed. </a:t>
            </a:r>
          </a:p>
          <a:p>
            <a:r>
              <a:rPr lang="en-US" altLang="zh-CN" baseline="0" dirty="0" smtClean="0"/>
              <a:t>For example, </a:t>
            </a:r>
            <a:r>
              <a:rPr lang="en-US" altLang="zh-CN" baseline="0" dirty="0" smtClean="0"/>
              <a:t>Hong Kong uses the ``</a:t>
            </a:r>
            <a:r>
              <a:rPr lang="en-US" altLang="zh-CN" baseline="0" dirty="0" err="1" smtClean="0"/>
              <a:t>LeaveHomeSafe</a:t>
            </a:r>
            <a:r>
              <a:rPr lang="en-US" altLang="zh-CN" baseline="0" dirty="0" smtClean="0"/>
              <a:t>" mobile App and Singapore uses the ``</a:t>
            </a:r>
            <a:r>
              <a:rPr lang="en-US" altLang="zh-CN" baseline="0" dirty="0" err="1" smtClean="0"/>
              <a:t>BlueTrace</a:t>
            </a:r>
            <a:r>
              <a:rPr lang="en-US" altLang="zh-CN" baseline="0" dirty="0" smtClean="0"/>
              <a:t>" App to trace the infections. </a:t>
            </a:r>
          </a:p>
          <a:p>
            <a:endParaRPr lang="en-US" altLang="zh-CN" baseline="0" dirty="0" smtClean="0"/>
          </a:p>
          <a:p>
            <a:r>
              <a:rPr lang="en-US" altLang="zh-CN" baseline="0" dirty="0" smtClean="0"/>
              <a:t>It is expected that </a:t>
            </a:r>
            <a:r>
              <a:rPr lang="en-US" altLang="zh-CN" baseline="0" dirty="0" smtClean="0"/>
              <a:t>information collected by these Apps can help stop the possible spreading of the virus. However, not every one is always willing to share his trajectory. Sometimes they may simply forget to scan the QR codes, or  turn off the tracking Apps due to some privacy concern.  In the meanwhile,  QR-code scan and check-in Apps are inherently passive methods for epidemiological investigation, as only if one person is confirmed to be infected, we can then alert his intimate contacts. </a:t>
            </a:r>
          </a:p>
          <a:p>
            <a:endParaRPr lang="en-US" altLang="zh-CN" baseline="0" dirty="0" smtClean="0"/>
          </a:p>
          <a:p>
            <a:r>
              <a:rPr lang="en-US" altLang="zh-CN" baseline="0" dirty="0" smtClean="0"/>
              <a:t>It could be more effective if we can find susceptible population and possible super-spreaders in advance based on historical trajectory data before infection happens. This provides new challenges to the researchers to develop alternative epidemiological investigation models. </a:t>
            </a:r>
            <a:endParaRPr lang="en-US" altLang="zh-CN" baseline="0" dirty="0" smtClean="0"/>
          </a:p>
          <a:p>
            <a:endParaRPr lang="en-US" altLang="zh-CN" baseline="0" dirty="0" smtClean="0"/>
          </a:p>
          <a:p>
            <a:endParaRPr lang="en-US" altLang="zh-CN" baseline="0" dirty="0" smtClean="0"/>
          </a:p>
          <a:p>
            <a:r>
              <a:rPr lang="en-US" altLang="zh-CN" baseline="0" dirty="0" smtClean="0"/>
              <a:t>This is what we want to investigate in </a:t>
            </a:r>
            <a:r>
              <a:rPr lang="en-US" altLang="zh-CN" baseline="0" dirty="0" smtClean="0"/>
              <a:t>this </a:t>
            </a:r>
            <a:r>
              <a:rPr lang="en-US" altLang="zh-CN" baseline="0" dirty="0" smtClean="0"/>
              <a:t>work. Herein, we </a:t>
            </a:r>
            <a:r>
              <a:rPr lang="en-US" altLang="zh-CN" baseline="0" dirty="0" smtClean="0"/>
              <a:t>believe that </a:t>
            </a:r>
            <a:r>
              <a:rPr lang="en-US" altLang="zh-CN" sz="1200" baseline="0" dirty="0" smtClean="0">
                <a:latin typeface="+mn-lt"/>
              </a:rPr>
              <a:t>t</a:t>
            </a:r>
            <a:r>
              <a:rPr lang="en-US" altLang="zh-CN" sz="1200" dirty="0" smtClean="0">
                <a:latin typeface="+mn-lt"/>
              </a:rPr>
              <a:t>he application of location-based social networks (</a:t>
            </a:r>
            <a:r>
              <a:rPr lang="en-US" altLang="zh-CN" sz="1200" dirty="0" smtClean="0">
                <a:solidFill>
                  <a:srgbClr val="0070C0"/>
                </a:solidFill>
                <a:latin typeface="+mn-lt"/>
              </a:rPr>
              <a:t>LBSNs</a:t>
            </a:r>
            <a:r>
              <a:rPr lang="en-US" altLang="zh-CN" sz="1200" dirty="0" smtClean="0">
                <a:latin typeface="+mn-lt"/>
              </a:rPr>
              <a:t>) </a:t>
            </a:r>
            <a:r>
              <a:rPr lang="en-US" altLang="zh-CN" sz="1200" dirty="0" smtClean="0">
                <a:latin typeface="+mn-lt"/>
              </a:rPr>
              <a:t>based on the historical data can </a:t>
            </a:r>
            <a:r>
              <a:rPr lang="en-US" altLang="zh-CN" sz="1200" dirty="0" smtClean="0">
                <a:latin typeface="+mn-lt"/>
              </a:rPr>
              <a:t>help us understand human </a:t>
            </a:r>
            <a:r>
              <a:rPr lang="en-US" altLang="zh-CN" sz="1200" dirty="0" smtClean="0">
                <a:latin typeface="+mn-lt"/>
              </a:rPr>
              <a:t>movements, thereby do a better </a:t>
            </a:r>
            <a:r>
              <a:rPr lang="en-US" altLang="zh-CN" baseline="0" dirty="0" smtClean="0"/>
              <a:t>that epidemiological investigation.</a:t>
            </a:r>
            <a:endParaRPr lang="zh-CN" altLang="en-US" dirty="0"/>
          </a:p>
        </p:txBody>
      </p:sp>
      <p:sp>
        <p:nvSpPr>
          <p:cNvPr id="4" name="灯片编号占位符 3"/>
          <p:cNvSpPr>
            <a:spLocks noGrp="1"/>
          </p:cNvSpPr>
          <p:nvPr>
            <p:ph type="sldNum" sz="quarter" idx="10"/>
          </p:nvPr>
        </p:nvSpPr>
        <p:spPr/>
        <p:txBody>
          <a:bodyPr/>
          <a:lstStyle/>
          <a:p>
            <a:fld id="{A2C7730C-01A4-478B-A49E-8EB66B3AAC7C}" type="slidenum">
              <a:rPr lang="zh-CN" altLang="en-US" smtClean="0"/>
              <a:t>3</a:t>
            </a:fld>
            <a:endParaRPr lang="zh-CN" altLang="en-US"/>
          </a:p>
        </p:txBody>
      </p:sp>
    </p:spTree>
    <p:extLst>
      <p:ext uri="{BB962C8B-B14F-4D97-AF65-F5344CB8AC3E}">
        <p14:creationId xmlns:p14="http://schemas.microsoft.com/office/powerpoint/2010/main" val="2126532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So let us see how to define the LBSN. </a:t>
            </a:r>
            <a:r>
              <a:rPr lang="en-US" altLang="zh-CN" sz="1200" dirty="0" smtClean="0">
                <a:latin typeface="+mn-lt"/>
              </a:rPr>
              <a:t>User’s mobility can be described by a sequence of check-in points, which includes time and location.</a:t>
            </a:r>
          </a:p>
          <a:p>
            <a:endParaRPr lang="en-US" altLang="zh-CN" dirty="0" smtClean="0"/>
          </a:p>
          <a:p>
            <a:endParaRPr lang="en-US" altLang="zh-CN" dirty="0" smtClean="0"/>
          </a:p>
          <a:p>
            <a:r>
              <a:rPr lang="en-US" altLang="zh-CN" dirty="0" smtClean="0"/>
              <a:t>We call this sequence </a:t>
            </a:r>
            <a:r>
              <a:rPr lang="en-US" altLang="zh-CN" baseline="0" dirty="0" smtClean="0"/>
              <a:t>a</a:t>
            </a:r>
            <a:r>
              <a:rPr lang="en-US" altLang="zh-CN" dirty="0" smtClean="0"/>
              <a:t> </a:t>
            </a:r>
            <a:r>
              <a:rPr lang="en-US" altLang="zh-CN" baseline="0" dirty="0" smtClean="0"/>
              <a:t>trajectory, denoted by </a:t>
            </a:r>
            <a:r>
              <a:rPr lang="en-US" altLang="zh-CN" baseline="0" dirty="0" err="1" smtClean="0"/>
              <a:t>T_i</a:t>
            </a:r>
            <a:r>
              <a:rPr lang="en-US" altLang="zh-CN" baseline="0" dirty="0" smtClean="0"/>
              <a:t>, each entry in </a:t>
            </a:r>
            <a:r>
              <a:rPr lang="en-US" altLang="zh-CN" baseline="0" dirty="0" err="1" smtClean="0"/>
              <a:t>T_i</a:t>
            </a:r>
            <a:r>
              <a:rPr lang="en-US" altLang="zh-CN" baseline="0" dirty="0" smtClean="0"/>
              <a:t> is a location the user </a:t>
            </a:r>
            <a:r>
              <a:rPr lang="en-US" altLang="zh-CN" baseline="0" dirty="0" err="1" smtClean="0"/>
              <a:t>i</a:t>
            </a:r>
            <a:r>
              <a:rPr lang="en-US" altLang="zh-CN" baseline="0" dirty="0" smtClean="0"/>
              <a:t> visits and all nodes in $T_{</a:t>
            </a:r>
            <a:r>
              <a:rPr lang="en-US" altLang="zh-CN" baseline="0" dirty="0" err="1" smtClean="0"/>
              <a:t>i</a:t>
            </a:r>
            <a:r>
              <a:rPr lang="en-US" altLang="zh-CN" baseline="0" dirty="0" smtClean="0"/>
              <a:t>}$ are arranged in chronological order.</a:t>
            </a:r>
          </a:p>
          <a:p>
            <a:endParaRPr lang="en-US" altLang="zh-CN" baseline="0" dirty="0" smtClean="0"/>
          </a:p>
          <a:p>
            <a:r>
              <a:rPr lang="en-US" altLang="zh-CN" baseline="0" dirty="0" smtClean="0"/>
              <a:t>In our model, </a:t>
            </a:r>
            <a:r>
              <a:rPr lang="en-US" altLang="zh-CN" baseline="0" dirty="0" smtClean="0"/>
              <a:t>except for timestamp and physical </a:t>
            </a:r>
            <a:r>
              <a:rPr lang="en-US" altLang="zh-CN" baseline="0" dirty="0" smtClean="0"/>
              <a:t>location, </a:t>
            </a:r>
            <a:r>
              <a:rPr lang="en-US" altLang="zh-CN" baseline="0" dirty="0" smtClean="0"/>
              <a:t>a check-in point also contains the </a:t>
            </a:r>
            <a:r>
              <a:rPr lang="en-US" altLang="zh-CN" baseline="0" dirty="0" smtClean="0"/>
              <a:t>point-of-interest ( we call it POI) and users’ </a:t>
            </a:r>
            <a:r>
              <a:rPr lang="en-US" altLang="zh-CN" sz="1200" dirty="0" smtClean="0">
                <a:latin typeface="+mn-lt"/>
              </a:rPr>
              <a:t>behavior-of-interest </a:t>
            </a:r>
            <a:r>
              <a:rPr lang="en-US" altLang="zh-CN" baseline="0" dirty="0" smtClean="0"/>
              <a:t> (we called it BOI). </a:t>
            </a:r>
          </a:p>
          <a:p>
            <a:endParaRPr lang="en-US" altLang="zh-CN" baseline="0" dirty="0" smtClean="0"/>
          </a:p>
          <a:p>
            <a:r>
              <a:rPr lang="en-US" altLang="zh-CN" baseline="0" dirty="0" smtClean="0"/>
              <a:t>Herein, the physical location the where the user visits, POI is the property of the physical location, such as school, supermarket, </a:t>
            </a:r>
            <a:r>
              <a:rPr lang="en-US" altLang="zh-CN" baseline="0" dirty="0" smtClean="0"/>
              <a:t>park, bar. </a:t>
            </a:r>
            <a:r>
              <a:rPr lang="en-US" altLang="zh-CN" baseline="0" dirty="0" smtClean="0"/>
              <a:t>We also call it POI semantic, as it is like the sematic of the location</a:t>
            </a:r>
            <a:r>
              <a:rPr lang="en-US" altLang="zh-CN" baseline="0" dirty="0" smtClean="0"/>
              <a:t>.</a:t>
            </a:r>
          </a:p>
          <a:p>
            <a:endParaRPr lang="en-US" altLang="zh-CN" baseline="0" dirty="0" smtClean="0"/>
          </a:p>
          <a:p>
            <a:r>
              <a:rPr lang="en-US" altLang="zh-CN" baseline="0" dirty="0" smtClean="0"/>
              <a:t>As for BOI, it represents the behavior of user, such as the reason that this user arrives at this location or how much money he normally spends there. We also call it the sematic of the user’s behavior in this location</a:t>
            </a:r>
            <a:r>
              <a:rPr lang="en-US" altLang="zh-CN" baseline="0" dirty="0" smtClean="0"/>
              <a:t>.</a:t>
            </a:r>
          </a:p>
          <a:p>
            <a:endParaRPr lang="en-US" altLang="zh-CN" baseline="0" dirty="0" smtClean="0"/>
          </a:p>
          <a:p>
            <a:r>
              <a:rPr lang="en-US" altLang="zh-CN" baseline="0" dirty="0" smtClean="0"/>
              <a:t>POI and BOI are very important sematic feature we want to analyze in the trajectory sequence.</a:t>
            </a:r>
            <a:endParaRPr lang="en-US" altLang="zh-CN"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fld id="{A2C7730C-01A4-478B-A49E-8EB66B3AAC7C}" type="slidenum">
              <a:rPr lang="zh-CN" altLang="en-US" smtClean="0"/>
              <a:t>4</a:t>
            </a:fld>
            <a:endParaRPr lang="zh-CN" altLang="en-US"/>
          </a:p>
        </p:txBody>
      </p:sp>
    </p:spTree>
    <p:extLst>
      <p:ext uri="{BB962C8B-B14F-4D97-AF65-F5344CB8AC3E}">
        <p14:creationId xmlns:p14="http://schemas.microsoft.com/office/powerpoint/2010/main" val="2542509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traditional trajectory only contains</a:t>
            </a:r>
            <a:r>
              <a:rPr lang="en-US" altLang="zh-CN" baseline="0" dirty="0" smtClean="0"/>
              <a:t> the location in a chronological order, while in this work we want to include all the location, POI and BOI in the trajectory model.</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We therefore define</a:t>
            </a:r>
            <a:r>
              <a:rPr lang="en-US" altLang="zh-CN" baseline="0" dirty="0" smtClean="0"/>
              <a:t> </a:t>
            </a:r>
            <a:r>
              <a:rPr lang="en-US" altLang="zh-CN" sz="1200" kern="1200" dirty="0" smtClean="0">
                <a:solidFill>
                  <a:schemeClr val="tx1"/>
                </a:solidFill>
                <a:latin typeface="+mn-lt"/>
                <a:ea typeface="+mn-ea"/>
                <a:cs typeface="+mn-cs"/>
              </a:rPr>
              <a:t>Trajectory with</a:t>
            </a:r>
            <a:r>
              <a:rPr lang="en-US" altLang="zh-CN" sz="1200" kern="1200" baseline="0" dirty="0" smtClean="0">
                <a:solidFill>
                  <a:schemeClr val="tx1"/>
                </a:solidFill>
                <a:latin typeface="+mn-lt"/>
                <a:ea typeface="+mn-ea"/>
                <a:cs typeface="+mn-cs"/>
              </a:rPr>
              <a:t> </a:t>
            </a:r>
            <a:r>
              <a:rPr lang="en-US" altLang="zh-CN" baseline="0" dirty="0" smtClean="0"/>
              <a:t>super </a:t>
            </a:r>
            <a:r>
              <a:rPr lang="en-US" altLang="zh-CN" baseline="0" dirty="0" smtClean="0"/>
              <a:t>nodes sorted by time, </a:t>
            </a:r>
            <a:r>
              <a:rPr lang="en-US" altLang="zh-CN" baseline="0" dirty="0" smtClean="0"/>
              <a:t>which are represented as (</a:t>
            </a:r>
            <a:r>
              <a:rPr lang="en-US" altLang="zh-CN" baseline="0" dirty="0" err="1" smtClean="0"/>
              <a:t>l,p,b</a:t>
            </a:r>
            <a:r>
              <a:rPr lang="en-US" altLang="zh-CN" baseline="0" dirty="0" smtClean="0"/>
              <a:t>).</a:t>
            </a:r>
            <a:endParaRPr lang="en-US" altLang="zh-CN"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Apparently, </a:t>
            </a:r>
            <a:r>
              <a:rPr lang="en-US" altLang="zh-CN" dirty="0" smtClean="0"/>
              <a:t>different users have different trajectory</a:t>
            </a:r>
            <a:r>
              <a:rPr lang="en-US" altLang="zh-CN" baseline="0" dirty="0" smtClean="0"/>
              <a:t> pattern, with different length.</a:t>
            </a:r>
            <a:endParaRPr lang="en-US" altLang="zh-CN"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Physical location, POI and BOI are 3 different independent channels to define the trajectory. </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Our </a:t>
            </a:r>
            <a:r>
              <a:rPr lang="en-US" altLang="zh-CN" baseline="0" dirty="0" smtClean="0"/>
              <a:t>main work here is to explore how to fuse information on these channels to better understand users’ </a:t>
            </a:r>
            <a:r>
              <a:rPr lang="en-US" altLang="zh-CN" baseline="0" dirty="0" smtClean="0"/>
              <a:t>trajectory, thereby guiding us to do a better epidemiological investigation.</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2C7730C-01A4-478B-A49E-8EB66B3AAC7C}" type="slidenum">
              <a:rPr lang="zh-CN" altLang="en-US" smtClean="0"/>
              <a:t>5</a:t>
            </a:fld>
            <a:endParaRPr lang="zh-CN" altLang="en-US"/>
          </a:p>
        </p:txBody>
      </p:sp>
    </p:spTree>
    <p:extLst>
      <p:ext uri="{BB962C8B-B14F-4D97-AF65-F5344CB8AC3E}">
        <p14:creationId xmlns:p14="http://schemas.microsoft.com/office/powerpoint/2010/main" val="2450111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Now let </a:t>
            </a:r>
            <a:r>
              <a:rPr lang="en-US" altLang="zh-CN" dirty="0" smtClean="0"/>
              <a:t>us see how we can process </a:t>
            </a:r>
            <a:r>
              <a:rPr lang="en-US" altLang="zh-CN" dirty="0" smtClean="0"/>
              <a:t>the</a:t>
            </a:r>
            <a:r>
              <a:rPr lang="en-US" altLang="zh-CN" baseline="0" dirty="0" smtClean="0"/>
              <a:t> trajectory with super nodes.</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mn-lt"/>
              </a:rPr>
              <a:t>In the real world, trajectory sequences are often </a:t>
            </a:r>
            <a:r>
              <a:rPr lang="en-US" altLang="zh-CN" sz="1200" dirty="0" smtClean="0">
                <a:solidFill>
                  <a:srgbClr val="0070C0"/>
                </a:solidFill>
                <a:latin typeface="+mn-lt"/>
              </a:rPr>
              <a:t>high-dimensional</a:t>
            </a:r>
            <a:r>
              <a:rPr lang="en-US" altLang="zh-CN" sz="1200" dirty="0" smtClean="0">
                <a:latin typeface="+mn-lt"/>
              </a:rPr>
              <a:t>, </a:t>
            </a:r>
            <a:r>
              <a:rPr lang="en-US" altLang="zh-CN" sz="1200" dirty="0" smtClean="0">
                <a:solidFill>
                  <a:srgbClr val="0070C0"/>
                </a:solidFill>
                <a:latin typeface="+mn-lt"/>
              </a:rPr>
              <a:t>sparse</a:t>
            </a:r>
            <a:r>
              <a:rPr lang="en-US" altLang="zh-CN" sz="1200" dirty="0" smtClean="0">
                <a:latin typeface="+mn-lt"/>
              </a:rPr>
              <a:t> and </a:t>
            </a:r>
            <a:r>
              <a:rPr lang="en-US" altLang="zh-CN" sz="1200" dirty="0" smtClean="0">
                <a:solidFill>
                  <a:srgbClr val="0070C0"/>
                </a:solidFill>
                <a:latin typeface="+mn-lt"/>
              </a:rPr>
              <a:t>not uniformly sampled</a:t>
            </a:r>
            <a:r>
              <a:rPr lang="en-US" altLang="zh-CN" sz="1200" dirty="0" smtClean="0">
                <a:latin typeface="+mn-lt"/>
              </a:rPr>
              <a:t>. In [1], it pointed out that trajectory patterns follow a </a:t>
            </a:r>
            <a:r>
              <a:rPr lang="en-US" altLang="zh-CN" sz="1200" dirty="0" smtClean="0">
                <a:solidFill>
                  <a:srgbClr val="0070C0"/>
                </a:solidFill>
                <a:latin typeface="+mn-lt"/>
              </a:rPr>
              <a:t>pow-law distribution</a:t>
            </a:r>
            <a:r>
              <a:rPr lang="en-US" altLang="zh-CN" sz="1200" dirty="0" smtClean="0">
                <a:latin typeface="+mn-lt"/>
              </a:rPr>
              <a:t>, which is similar to the language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Motivated by this, we </a:t>
            </a:r>
            <a:r>
              <a:rPr lang="en-US" altLang="zh-CN" baseline="0" dirty="0" smtClean="0"/>
              <a:t>can refer to the research of NLP such as </a:t>
            </a:r>
            <a:r>
              <a:rPr lang="en-US" altLang="zh-CN" baseline="0" dirty="0" smtClean="0"/>
              <a:t>embedding and attention mechanism to process the trajectory.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sz="1200" dirty="0" smtClean="0">
                <a:solidFill>
                  <a:schemeClr val="tx2"/>
                </a:solidFill>
                <a:latin typeface="+mn-lt"/>
              </a:rPr>
              <a:t>Embedding</a:t>
            </a:r>
            <a:r>
              <a:rPr lang="en-US" altLang="zh-CN" sz="1200" dirty="0" smtClean="0">
                <a:latin typeface="+mn-lt"/>
              </a:rPr>
              <a:t>: map super nodes into low-dimensional space.</a:t>
            </a:r>
          </a:p>
          <a:p>
            <a:endParaRPr lang="en-US" altLang="zh-CN"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2"/>
                </a:solidFill>
                <a:latin typeface="+mn-lt"/>
              </a:rPr>
              <a:t>Self-attention mechanisms: </a:t>
            </a:r>
            <a:r>
              <a:rPr lang="en-US" altLang="zh-CN" sz="1200" dirty="0" smtClean="0">
                <a:latin typeface="+mn-lt"/>
              </a:rPr>
              <a:t>extract global feature from highly-related sequences.</a:t>
            </a:r>
          </a:p>
          <a:p>
            <a:endParaRPr lang="en-US" altLang="zh-CN" sz="1200" dirty="0" smtClean="0">
              <a:latin typeface="+mn-lt"/>
            </a:endParaRPr>
          </a:p>
        </p:txBody>
      </p:sp>
      <p:sp>
        <p:nvSpPr>
          <p:cNvPr id="4" name="灯片编号占位符 3"/>
          <p:cNvSpPr>
            <a:spLocks noGrp="1"/>
          </p:cNvSpPr>
          <p:nvPr>
            <p:ph type="sldNum" sz="quarter" idx="10"/>
          </p:nvPr>
        </p:nvSpPr>
        <p:spPr/>
        <p:txBody>
          <a:bodyPr/>
          <a:lstStyle/>
          <a:p>
            <a:fld id="{A2C7730C-01A4-478B-A49E-8EB66B3AAC7C}" type="slidenum">
              <a:rPr lang="zh-CN" altLang="en-US" smtClean="0"/>
              <a:t>6</a:t>
            </a:fld>
            <a:endParaRPr lang="zh-CN" altLang="en-US"/>
          </a:p>
        </p:txBody>
      </p:sp>
    </p:spTree>
    <p:extLst>
      <p:ext uri="{BB962C8B-B14F-4D97-AF65-F5344CB8AC3E}">
        <p14:creationId xmlns:p14="http://schemas.microsoft.com/office/powerpoint/2010/main" val="252116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We will propose two types of models in this work. </a:t>
            </a:r>
            <a:r>
              <a:rPr lang="en-US" altLang="zh-CN" baseline="0" dirty="0" smtClean="0"/>
              <a:t>The first </a:t>
            </a:r>
            <a:r>
              <a:rPr lang="en-US" altLang="zh-CN" baseline="0" dirty="0" smtClean="0"/>
              <a:t>one is </a:t>
            </a:r>
            <a:r>
              <a:rPr lang="en-US" altLang="zh-CN" sz="1200" kern="1200" dirty="0" smtClean="0">
                <a:solidFill>
                  <a:schemeClr val="tx1"/>
                </a:solidFill>
                <a:latin typeface="+mn-lt"/>
                <a:ea typeface="+mn-ea"/>
                <a:cs typeface="+mn-cs"/>
              </a:rPr>
              <a:t>an unsupervised feature-based model.</a:t>
            </a:r>
            <a:r>
              <a:rPr lang="en-US" altLang="zh-CN" sz="1200" kern="1200" baseline="0" dirty="0" smtClean="0">
                <a:solidFill>
                  <a:schemeClr val="tx1"/>
                </a:solidFill>
                <a:latin typeface="+mn-lt"/>
                <a:ea typeface="+mn-ea"/>
                <a:cs typeface="+mn-cs"/>
              </a:rPr>
              <a:t> </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In this model, we have three independently channels. </a:t>
            </a:r>
            <a:r>
              <a:rPr lang="en-US" altLang="zh-CN" sz="1200" kern="1200" baseline="0" dirty="0" smtClean="0">
                <a:solidFill>
                  <a:schemeClr val="tx1"/>
                </a:solidFill>
                <a:latin typeface="+mn-lt"/>
                <a:ea typeface="+mn-ea"/>
                <a:cs typeface="+mn-cs"/>
              </a:rPr>
              <a:t>Li, Pi and Bi. Each </a:t>
            </a:r>
            <a:r>
              <a:rPr lang="en-US" altLang="zh-CN" sz="1200" kern="1200" baseline="0" dirty="0" smtClean="0">
                <a:solidFill>
                  <a:schemeClr val="tx1"/>
                </a:solidFill>
                <a:latin typeface="+mn-lt"/>
                <a:ea typeface="+mn-ea"/>
                <a:cs typeface="+mn-cs"/>
              </a:rPr>
              <a:t>channel has its own sequence of trajectory, </a:t>
            </a:r>
            <a:r>
              <a:rPr lang="en-US" altLang="zh-CN" sz="1200" kern="1200" baseline="0" dirty="0" smtClean="0">
                <a:solidFill>
                  <a:schemeClr val="tx1"/>
                </a:solidFill>
                <a:latin typeface="+mn-lt"/>
                <a:ea typeface="+mn-ea"/>
                <a:cs typeface="+mn-cs"/>
              </a:rPr>
              <a:t>representing location</a:t>
            </a:r>
            <a:r>
              <a:rPr lang="en-US" altLang="zh-CN" sz="1200" kern="1200" baseline="0" dirty="0" smtClean="0">
                <a:solidFill>
                  <a:schemeClr val="tx1"/>
                </a:solidFill>
                <a:latin typeface="+mn-lt"/>
                <a:ea typeface="+mn-ea"/>
                <a:cs typeface="+mn-cs"/>
              </a:rPr>
              <a:t>, POI </a:t>
            </a:r>
            <a:r>
              <a:rPr lang="en-US" altLang="zh-CN" sz="1200" kern="1200" baseline="0" dirty="0" smtClean="0">
                <a:solidFill>
                  <a:schemeClr val="tx1"/>
                </a:solidFill>
                <a:latin typeface="+mn-lt"/>
                <a:ea typeface="+mn-ea"/>
                <a:cs typeface="+mn-cs"/>
              </a:rPr>
              <a:t>and BOI, respectively.</a:t>
            </a:r>
            <a:endParaRPr lang="en-US" altLang="zh-CN" sz="1200" kern="1200" baseline="0" dirty="0" smtClean="0">
              <a:solidFill>
                <a:schemeClr val="tx1"/>
              </a:solidFill>
              <a:latin typeface="+mn-lt"/>
              <a:ea typeface="+mn-ea"/>
              <a:cs typeface="+mn-cs"/>
            </a:endParaRP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F</a:t>
            </a:r>
            <a:r>
              <a:rPr lang="en-US" altLang="zh-CN" baseline="0" dirty="0" smtClean="0"/>
              <a:t>or </a:t>
            </a:r>
            <a:r>
              <a:rPr lang="en-US" altLang="zh-CN" baseline="0" dirty="0" err="1" smtClean="0"/>
              <a:t>feastures</a:t>
            </a:r>
            <a:r>
              <a:rPr lang="en-US" altLang="zh-CN" baseline="0" dirty="0" smtClean="0"/>
              <a:t> </a:t>
            </a:r>
            <a:r>
              <a:rPr lang="en-US" altLang="zh-CN" baseline="0" dirty="0" smtClean="0"/>
              <a:t>in each channel, we regard them as tokens in the language and </a:t>
            </a:r>
            <a:r>
              <a:rPr lang="en-US" altLang="zh-CN" baseline="0" dirty="0" smtClean="0"/>
              <a:t>pre-trained </a:t>
            </a:r>
            <a:r>
              <a:rPr lang="en-US" altLang="zh-CN" baseline="0" dirty="0" smtClean="0"/>
              <a:t>them by </a:t>
            </a:r>
            <a:r>
              <a:rPr lang="en-US" altLang="zh-CN" baseline="0" dirty="0" smtClean="0"/>
              <a:t>a we use a bidirectional encoder representations from transformers (BERT) model , which is a </a:t>
            </a:r>
          </a:p>
          <a:p>
            <a:r>
              <a:rPr lang="en-US" altLang="zh-CN" baseline="0" dirty="0" smtClean="0"/>
              <a:t>novel pre-training model devised for language processing.</a:t>
            </a:r>
            <a:endParaRPr lang="en-US" altLang="zh-CN" baseline="0" dirty="0" smtClean="0"/>
          </a:p>
          <a:p>
            <a:endParaRPr lang="en-US" altLang="zh-CN" baseline="0" dirty="0" smtClean="0"/>
          </a:p>
          <a:p>
            <a:r>
              <a:rPr lang="en-US" altLang="zh-CN" baseline="0" dirty="0" smtClean="0"/>
              <a:t>We consider that all channels are equally important, so an average weighting can be applied to fuse them to form a final portrait for each user.</a:t>
            </a:r>
          </a:p>
          <a:p>
            <a:endParaRPr lang="en-US" altLang="zh-CN" baseline="0" dirty="0" smtClean="0"/>
          </a:p>
          <a:p>
            <a:r>
              <a:rPr lang="en-US" altLang="zh-CN" baseline="0" dirty="0" smtClean="0"/>
              <a:t>We call this model an unsupervised model as it pre-train each trajectory without the knowledge of the labels.</a:t>
            </a:r>
          </a:p>
          <a:p>
            <a:endParaRPr lang="en-US" altLang="zh-CN" baseline="0" dirty="0" smtClean="0"/>
          </a:p>
          <a:p>
            <a:r>
              <a:rPr lang="en-US" altLang="zh-CN" baseline="0" dirty="0" smtClean="0"/>
              <a:t>The pre-training results are vectors to represent each user, which will be fed into the classifier or </a:t>
            </a:r>
            <a:r>
              <a:rPr lang="en-US" altLang="zh-CN" baseline="0" dirty="0" err="1" smtClean="0"/>
              <a:t>clusterer</a:t>
            </a:r>
            <a:r>
              <a:rPr lang="en-US" altLang="zh-CN" baseline="0" dirty="0" smtClean="0"/>
              <a:t> for further analyze.</a:t>
            </a:r>
          </a:p>
          <a:p>
            <a:endParaRPr lang="en-US" altLang="zh-CN" baseline="0" dirty="0" smtClean="0"/>
          </a:p>
          <a:p>
            <a:endParaRPr lang="en-US" altLang="zh-CN" baseline="0" dirty="0" smtClean="0"/>
          </a:p>
          <a:p>
            <a:r>
              <a:rPr lang="en-US" altLang="zh-CN" baseline="0" dirty="0" smtClean="0">
                <a:solidFill>
                  <a:schemeClr val="tx2"/>
                </a:solidFill>
              </a:rPr>
              <a:t>For NLP, unsupervised learning model such word2vec and doc2vec can map high-dimensional and sparse tokens into low-dimensional space. </a:t>
            </a:r>
          </a:p>
          <a:p>
            <a:r>
              <a:rPr lang="en-US" altLang="zh-CN" baseline="0" dirty="0" smtClean="0">
                <a:solidFill>
                  <a:schemeClr val="tx2"/>
                </a:solidFill>
              </a:rPr>
              <a:t>Recently, the propose of BERT can embed the contextual information into the token, which is state-of-the-art and self-attention based model for a wide range of tasks. BERT alleviates </a:t>
            </a:r>
            <a:r>
              <a:rPr lang="en-US" altLang="zh-CN" baseline="0" dirty="0" err="1" smtClean="0">
                <a:solidFill>
                  <a:schemeClr val="tx2"/>
                </a:solidFill>
              </a:rPr>
              <a:t>unidirectionality</a:t>
            </a:r>
            <a:r>
              <a:rPr lang="en-US" altLang="zh-CN" baseline="0" dirty="0" smtClean="0">
                <a:solidFill>
                  <a:schemeClr val="tx2"/>
                </a:solidFill>
              </a:rPr>
              <a:t> constraint by using a “masked language model” (MLM) pre-training objective. The masked language model randomly masks some of the tokens from the input, and the objective is to predict the original vocabulary id of the masked word based only on its context. The MLM objective enables the representation to fuse the left and the right context, which allows us to </a:t>
            </a:r>
            <a:r>
              <a:rPr lang="en-US" altLang="zh-CN" baseline="0" dirty="0" err="1" smtClean="0">
                <a:solidFill>
                  <a:schemeClr val="tx2"/>
                </a:solidFill>
              </a:rPr>
              <a:t>pretrain</a:t>
            </a:r>
            <a:r>
              <a:rPr lang="en-US" altLang="zh-CN" baseline="0" dirty="0" smtClean="0">
                <a:solidFill>
                  <a:schemeClr val="tx2"/>
                </a:solidFill>
              </a:rPr>
              <a:t> a deep bidirectional Transformer.</a:t>
            </a:r>
          </a:p>
          <a:p>
            <a:r>
              <a:rPr lang="en-US" altLang="zh-CN" baseline="0" dirty="0" err="1" smtClean="0">
                <a:solidFill>
                  <a:schemeClr val="tx2"/>
                </a:solidFill>
              </a:rPr>
              <a:t>er’s</a:t>
            </a:r>
            <a:r>
              <a:rPr lang="en-US" altLang="zh-CN" baseline="0" dirty="0" smtClean="0">
                <a:solidFill>
                  <a:schemeClr val="tx2"/>
                </a:solidFill>
              </a:rPr>
              <a:t> portrait then can be fed into classifier or </a:t>
            </a:r>
            <a:r>
              <a:rPr lang="en-US" altLang="zh-CN" baseline="0" dirty="0" err="1" smtClean="0">
                <a:solidFill>
                  <a:schemeClr val="tx2"/>
                </a:solidFill>
              </a:rPr>
              <a:t>clusterer</a:t>
            </a:r>
            <a:r>
              <a:rPr lang="en-US" altLang="zh-CN" baseline="0" dirty="0" smtClean="0">
                <a:solidFill>
                  <a:schemeClr val="tx2"/>
                </a:solidFill>
              </a:rPr>
              <a:t> to predict or </a:t>
            </a:r>
            <a:r>
              <a:rPr lang="en-US" altLang="zh-CN" baseline="0" dirty="0" err="1" smtClean="0">
                <a:solidFill>
                  <a:schemeClr val="tx2"/>
                </a:solidFill>
              </a:rPr>
              <a:t>analyse</a:t>
            </a:r>
            <a:r>
              <a:rPr lang="en-US" altLang="zh-CN" baseline="0" dirty="0" smtClean="0"/>
              <a:t>. </a:t>
            </a:r>
            <a:endParaRPr lang="en-US" altLang="zh-CN"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Compare to traditional CNN and RNN, self-attention can extract global feature and can be implemented in a parallel way. </a:t>
            </a:r>
          </a:p>
          <a:p>
            <a:endParaRPr lang="zh-CN" altLang="en-US" dirty="0"/>
          </a:p>
        </p:txBody>
      </p:sp>
      <p:sp>
        <p:nvSpPr>
          <p:cNvPr id="4" name="灯片编号占位符 3"/>
          <p:cNvSpPr>
            <a:spLocks noGrp="1"/>
          </p:cNvSpPr>
          <p:nvPr>
            <p:ph type="sldNum" sz="quarter" idx="10"/>
          </p:nvPr>
        </p:nvSpPr>
        <p:spPr/>
        <p:txBody>
          <a:bodyPr/>
          <a:lstStyle/>
          <a:p>
            <a:fld id="{A2C7730C-01A4-478B-A49E-8EB66B3AAC7C}" type="slidenum">
              <a:rPr lang="zh-CN" altLang="en-US" smtClean="0"/>
              <a:t>7</a:t>
            </a:fld>
            <a:endParaRPr lang="zh-CN" altLang="en-US"/>
          </a:p>
        </p:txBody>
      </p:sp>
    </p:spTree>
    <p:extLst>
      <p:ext uri="{BB962C8B-B14F-4D97-AF65-F5344CB8AC3E}">
        <p14:creationId xmlns:p14="http://schemas.microsoft.com/office/powerpoint/2010/main" val="13076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for the supervised</a:t>
            </a:r>
            <a:r>
              <a:rPr lang="en-US" altLang="zh-CN" baseline="0" dirty="0" smtClean="0"/>
              <a:t> feature-based model, label information is utilized to embed the trajectory which makes the pre-training process more targeted. </a:t>
            </a:r>
          </a:p>
          <a:p>
            <a:endParaRPr lang="en-US" altLang="zh-CN" baseline="0" dirty="0" smtClean="0"/>
          </a:p>
          <a:p>
            <a:r>
              <a:rPr lang="en-US" altLang="zh-CN" baseline="0" dirty="0" smtClean="0"/>
              <a:t>Our supervised pre-training model consists of a word2vec embedding block, a merge block and a transformer.</a:t>
            </a:r>
          </a:p>
          <a:p>
            <a:r>
              <a:rPr lang="en-US" altLang="zh-CN" baseline="0" dirty="0" smtClean="0"/>
              <a:t>We first  embed each channel of attributes by a word2vec block, whose output is the input of the merge block. The merge block is based on convolution layer and concatenation operation, which can extract local feature of attributes and fuse them to a better feature to analyze.</a:t>
            </a:r>
          </a:p>
          <a:p>
            <a:r>
              <a:rPr lang="en-US" altLang="zh-CN" baseline="0" dirty="0" smtClean="0"/>
              <a:t>Fixed position encoder provides a code which represents the order of the current token in the sequence.</a:t>
            </a:r>
          </a:p>
          <a:p>
            <a:r>
              <a:rPr lang="en-US" altLang="zh-CN" baseline="0" dirty="0" smtClean="0"/>
              <a:t>Combining with the global feature extracted by transformer, the supervised model can extract more fine feature for the future classifier or </a:t>
            </a:r>
            <a:r>
              <a:rPr lang="en-US" altLang="zh-CN" baseline="0" dirty="0" err="1" smtClean="0"/>
              <a:t>clusterer</a:t>
            </a:r>
            <a:r>
              <a:rPr lang="en-US" altLang="zh-CN" baseline="0" dirty="0" smtClean="0"/>
              <a:t>.</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Herein, the parameters in the Merge block and transformer block will be updated guided by labels, and this it is a supervised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Similar to the unsupervised pre-training model, the pre-training results are vectors to represent each user, which will be fed into the classifier or </a:t>
            </a:r>
            <a:r>
              <a:rPr lang="en-US" altLang="zh-CN" baseline="0" dirty="0" err="1" smtClean="0"/>
              <a:t>clusterer</a:t>
            </a:r>
            <a:r>
              <a:rPr lang="en-US" altLang="zh-CN" baseline="0" dirty="0" smtClean="0"/>
              <a:t> for further analyze.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fld id="{A2C7730C-01A4-478B-A49E-8EB66B3AAC7C}" type="slidenum">
              <a:rPr lang="zh-CN" altLang="en-US" smtClean="0"/>
              <a:t>8</a:t>
            </a:fld>
            <a:endParaRPr lang="zh-CN" altLang="en-US"/>
          </a:p>
        </p:txBody>
      </p:sp>
    </p:spTree>
    <p:extLst>
      <p:ext uri="{BB962C8B-B14F-4D97-AF65-F5344CB8AC3E}">
        <p14:creationId xmlns:p14="http://schemas.microsoft.com/office/powerpoint/2010/main" val="1285556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we will</a:t>
            </a:r>
            <a:r>
              <a:rPr lang="en-US" altLang="zh-CN" baseline="0" dirty="0" smtClean="0"/>
              <a:t> show our numerical results of the unsupervised and supervised pre-training model on synthetic data.</a:t>
            </a:r>
          </a:p>
          <a:p>
            <a:endParaRPr lang="en-US" altLang="zh-CN" baseline="0" dirty="0" smtClean="0"/>
          </a:p>
          <a:p>
            <a:r>
              <a:rPr lang="en-US" altLang="zh-CN" baseline="0" dirty="0" smtClean="0"/>
              <a:t>The synthetic data is generated from a </a:t>
            </a:r>
            <a:r>
              <a:rPr lang="en-US" altLang="zh-CN" sz="1200" dirty="0" smtClean="0">
                <a:latin typeface="+mn-lt"/>
              </a:rPr>
              <a:t>real advertising system. </a:t>
            </a:r>
            <a:r>
              <a:rPr lang="en-US" altLang="zh-CN" sz="1200" baseline="0" dirty="0" smtClean="0">
                <a:latin typeface="+mn-lt"/>
              </a:rPr>
              <a:t> In this ad system, each user visit different advertisement, </a:t>
            </a:r>
            <a:r>
              <a:rPr lang="en-US" altLang="zh-CN" sz="1200" dirty="0" smtClean="0">
                <a:latin typeface="+mn-lt"/>
              </a:rPr>
              <a:t>each ad</a:t>
            </a:r>
            <a:r>
              <a:rPr lang="en-US" altLang="zh-CN" sz="1200" baseline="0" dirty="0" smtClean="0">
                <a:latin typeface="+mn-lt"/>
              </a:rPr>
              <a:t> has its own features. Each user also has its own features. </a:t>
            </a:r>
            <a:r>
              <a:rPr lang="en-US" altLang="zh-CN" sz="1600" dirty="0" smtClean="0">
                <a:latin typeface="+mn-lt"/>
              </a:rPr>
              <a:t>Based on the similarity between real advertising system and the check-ins in trajectory, we consider user’s click sequence as the trajectory. The attributes of advertisement and users are analog to POI and BOI information in the trajectory model.</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mn-lt"/>
              </a:rPr>
              <a:t>The user’s age and gender information are considered as Label A(binary-classification) and Label B(multi-classification). These</a:t>
            </a:r>
            <a:r>
              <a:rPr lang="en-US" altLang="zh-CN" sz="1600" baseline="0" dirty="0" smtClean="0">
                <a:latin typeface="+mn-lt"/>
              </a:rPr>
              <a:t> two labels could be </a:t>
            </a:r>
            <a:endParaRPr lang="en-US" altLang="zh-CN" sz="1600" dirty="0" smtClean="0">
              <a:latin typeface="+mn-l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mn-lt"/>
              </a:rPr>
              <a:t>The</a:t>
            </a:r>
            <a:r>
              <a:rPr lang="en-US" altLang="zh-CN" sz="1600" baseline="0" dirty="0" smtClean="0">
                <a:latin typeface="+mn-lt"/>
              </a:rPr>
              <a:t> detail of synthetic data set is shown in the left table.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mn-lt"/>
              </a:rPr>
              <a:t>In the right table, we can see the fusion results by our fusion scheme, as for the unsupervised model, we can also replace the pre-train model BERT by a simple Doc2vec block, which is also unsupervised.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600" baseline="0" dirty="0" smtClean="0">
              <a:latin typeface="+mn-l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600" baseline="0" dirty="0" smtClean="0">
                <a:latin typeface="+mn-lt"/>
              </a:rPr>
              <a:t>From the table we see that, comparing to only using attributes in one channel, fusing three channels in unsupervised model or supervised model can improve the accuracy of the classifier by at most 5%. This implies that jointly using location, POI and BOI information can improve the performance of the trajectory model.</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600" baseline="0" dirty="0" smtClean="0">
              <a:latin typeface="+mn-l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mn-lt"/>
              </a:rPr>
              <a:t>This series of experiments show that the multi-attribute trajectory can represent users' preferences and relationships.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mn-lt"/>
              </a:rPr>
              <a:t>Therefore, in the application of epidemiological investigation, one can label users according to different purposes and make further prediction.</a:t>
            </a:r>
          </a:p>
        </p:txBody>
      </p:sp>
      <p:sp>
        <p:nvSpPr>
          <p:cNvPr id="4" name="灯片编号占位符 3"/>
          <p:cNvSpPr>
            <a:spLocks noGrp="1"/>
          </p:cNvSpPr>
          <p:nvPr>
            <p:ph type="sldNum" sz="quarter" idx="10"/>
          </p:nvPr>
        </p:nvSpPr>
        <p:spPr/>
        <p:txBody>
          <a:bodyPr/>
          <a:lstStyle/>
          <a:p>
            <a:fld id="{A2C7730C-01A4-478B-A49E-8EB66B3AAC7C}" type="slidenum">
              <a:rPr lang="zh-CN" altLang="en-US" smtClean="0"/>
              <a:t>9</a:t>
            </a:fld>
            <a:endParaRPr lang="zh-CN" altLang="en-US"/>
          </a:p>
        </p:txBody>
      </p:sp>
    </p:spTree>
    <p:extLst>
      <p:ext uri="{BB962C8B-B14F-4D97-AF65-F5344CB8AC3E}">
        <p14:creationId xmlns:p14="http://schemas.microsoft.com/office/powerpoint/2010/main" val="11634016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2"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3554"/>
            <a:ext cx="12192000" cy="6784445"/>
          </a:xfrm>
          <a:prstGeom prst="rect">
            <a:avLst/>
          </a:prstGeom>
          <a:noFill/>
          <a:ln>
            <a:noFill/>
          </a:ln>
          <a:effectLst>
            <a:outerShdw blurRad="1270000" dist="50800" dir="5400000" algn="ctr" rotWithShape="0">
              <a:srgbClr val="000000">
                <a:alpha val="0"/>
              </a:srgbClr>
            </a:outerShd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315" y="6214965"/>
            <a:ext cx="2190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E7B96479-8363-4769-A313-60C90AA72A1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315" y="5675223"/>
            <a:ext cx="1127618" cy="406400"/>
          </a:xfrm>
          <a:prstGeom prst="rect">
            <a:avLst/>
          </a:prstGeom>
        </p:spPr>
      </p:pic>
      <p:sp>
        <p:nvSpPr>
          <p:cNvPr id="4" name="页脚占位符 3"/>
          <p:cNvSpPr>
            <a:spLocks noGrp="1"/>
          </p:cNvSpPr>
          <p:nvPr>
            <p:ph type="ftr" sz="quarter" idx="10"/>
          </p:nvPr>
        </p:nvSpPr>
        <p:spPr/>
        <p:txBody>
          <a:bodyPr/>
          <a:lstStyle/>
          <a:p>
            <a:endParaRPr lang="zh-CN" altLang="en-US"/>
          </a:p>
        </p:txBody>
      </p:sp>
      <p:sp>
        <p:nvSpPr>
          <p:cNvPr id="6" name="灯片编号占位符 5"/>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300937111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27051" y="260350"/>
            <a:ext cx="10225616" cy="647700"/>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18107898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336627515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页脚占位符 4"/>
          <p:cNvSpPr>
            <a:spLocks noGrp="1"/>
          </p:cNvSpPr>
          <p:nvPr>
            <p:ph type="ftr" sz="quarter" idx="10"/>
          </p:nvPr>
        </p:nvSpPr>
        <p:spPr/>
        <p:txBody>
          <a:bodyPr/>
          <a:lstStyle/>
          <a:p>
            <a:endParaRPr lang="zh-CN" altLang="en-US"/>
          </a:p>
        </p:txBody>
      </p:sp>
      <p:sp>
        <p:nvSpPr>
          <p:cNvPr id="6" name="灯片编号占位符 5"/>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188989747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lstStyle>
            <a:lvl1pPr algn="l">
              <a:defRPr sz="20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atin typeface="微软雅黑" panose="020B0503020204020204" pitchFamily="34" charset="-122"/>
                <a:ea typeface="微软雅黑" panose="020B0503020204020204" pitchFamily="34" charset="-122"/>
              </a:defRPr>
            </a:lvl1pPr>
            <a:lvl2pP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页脚占位符 5"/>
          <p:cNvSpPr>
            <a:spLocks noGrp="1"/>
          </p:cNvSpPr>
          <p:nvPr>
            <p:ph type="ftr" sz="quarter" idx="10"/>
          </p:nvPr>
        </p:nvSpPr>
        <p:spPr/>
        <p:txBody>
          <a:bodyPr/>
          <a:lstStyle/>
          <a:p>
            <a:endParaRPr lang="zh-CN" altLang="en-US"/>
          </a:p>
        </p:txBody>
      </p:sp>
      <p:sp>
        <p:nvSpPr>
          <p:cNvPr id="7" name="灯片编号占位符 6"/>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422352929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微软雅黑" panose="020B0503020204020204" pitchFamily="34" charset="-122"/>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2"/>
          <p:cNvSpPr>
            <a:spLocks noGrp="1" noChangeArrowheads="1"/>
          </p:cNvSpPr>
          <p:nvPr>
            <p:ph type="ftr" sz="quarter" idx="10"/>
          </p:nvPr>
        </p:nvSpPr>
        <p:spPr>
          <a:xfrm>
            <a:off x="144463" y="6208713"/>
            <a:ext cx="11887200" cy="649287"/>
          </a:xfrm>
          <a:prstGeom prst="rect">
            <a:avLst/>
          </a:prstGeom>
          <a:ln/>
        </p:spPr>
        <p:txBody>
          <a:bodyPr/>
          <a:lstStyle>
            <a:lvl1pPr>
              <a:defRPr/>
            </a:lvl1pPr>
          </a:lstStyle>
          <a:p>
            <a:endParaRPr lang="zh-CN" altLang="en-US"/>
          </a:p>
        </p:txBody>
      </p:sp>
      <p:sp>
        <p:nvSpPr>
          <p:cNvPr id="6" name="灯片编号占位符 5"/>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34688587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317135597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文本与图表">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814917" y="1125538"/>
            <a:ext cx="5179483" cy="5111750"/>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Chart Placeholder 3"/>
          <p:cNvSpPr>
            <a:spLocks noGrp="1"/>
          </p:cNvSpPr>
          <p:nvPr>
            <p:ph type="chart" sz="half" idx="2"/>
          </p:nvPr>
        </p:nvSpPr>
        <p:spPr>
          <a:xfrm>
            <a:off x="6197601" y="1125538"/>
            <a:ext cx="5179484" cy="5111750"/>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pPr lvl="0"/>
            <a:r>
              <a:rPr lang="zh-CN" altLang="en-US" noProof="0"/>
              <a:t>单击图标添加图表</a:t>
            </a:r>
            <a:endParaRPr lang="zh-CN" altLang="en-US" noProof="0" dirty="0"/>
          </a:p>
        </p:txBody>
      </p:sp>
      <p:sp>
        <p:nvSpPr>
          <p:cNvPr id="6" name="页脚占位符 5"/>
          <p:cNvSpPr>
            <a:spLocks noGrp="1"/>
          </p:cNvSpPr>
          <p:nvPr>
            <p:ph type="ftr" sz="quarter" idx="10"/>
          </p:nvPr>
        </p:nvSpPr>
        <p:spPr/>
        <p:txBody>
          <a:bodyPr/>
          <a:lstStyle/>
          <a:p>
            <a:endParaRPr lang="zh-CN" altLang="en-US"/>
          </a:p>
        </p:txBody>
      </p:sp>
      <p:sp>
        <p:nvSpPr>
          <p:cNvPr id="7" name="灯片编号占位符 6"/>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353739530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文本与两项内容">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814917" y="1125538"/>
            <a:ext cx="5179483" cy="5111750"/>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Content Placeholder 3"/>
          <p:cNvSpPr>
            <a:spLocks noGrp="1"/>
          </p:cNvSpPr>
          <p:nvPr>
            <p:ph sz="quarter" idx="2"/>
          </p:nvPr>
        </p:nvSpPr>
        <p:spPr>
          <a:xfrm>
            <a:off x="6197601" y="1125539"/>
            <a:ext cx="5179484" cy="2479675"/>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Content Placeholder 4"/>
          <p:cNvSpPr>
            <a:spLocks noGrp="1"/>
          </p:cNvSpPr>
          <p:nvPr>
            <p:ph sz="quarter" idx="3"/>
          </p:nvPr>
        </p:nvSpPr>
        <p:spPr>
          <a:xfrm>
            <a:off x="6197601" y="3757614"/>
            <a:ext cx="5179484" cy="2479675"/>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页脚占位符 6"/>
          <p:cNvSpPr>
            <a:spLocks noGrp="1"/>
          </p:cNvSpPr>
          <p:nvPr>
            <p:ph type="ftr" sz="quarter" idx="10"/>
          </p:nvPr>
        </p:nvSpPr>
        <p:spPr/>
        <p:txBody>
          <a:bodyPr/>
          <a:lstStyle/>
          <a:p>
            <a:endParaRPr lang="zh-CN" altLang="en-US"/>
          </a:p>
        </p:txBody>
      </p:sp>
      <p:sp>
        <p:nvSpPr>
          <p:cNvPr id="8" name="灯片编号占位符 7"/>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37360475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814917" y="1125538"/>
            <a:ext cx="5179483" cy="5111750"/>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Content Placeholder 3"/>
          <p:cNvSpPr>
            <a:spLocks noGrp="1"/>
          </p:cNvSpPr>
          <p:nvPr>
            <p:ph sz="half" idx="2"/>
          </p:nvPr>
        </p:nvSpPr>
        <p:spPr>
          <a:xfrm>
            <a:off x="6197601" y="1125538"/>
            <a:ext cx="5179484" cy="5111750"/>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页脚占位符 5"/>
          <p:cNvSpPr>
            <a:spLocks noGrp="1"/>
          </p:cNvSpPr>
          <p:nvPr>
            <p:ph type="ftr" sz="quarter" idx="10"/>
          </p:nvPr>
        </p:nvSpPr>
        <p:spPr/>
        <p:txBody>
          <a:bodyPr/>
          <a:lstStyle/>
          <a:p>
            <a:endParaRPr lang="zh-CN" altLang="en-US"/>
          </a:p>
        </p:txBody>
      </p:sp>
      <p:sp>
        <p:nvSpPr>
          <p:cNvPr id="7" name="灯片编号占位符 6"/>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182549994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814918" y="1125538"/>
            <a:ext cx="10562167" cy="5111750"/>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pPr lvl="0"/>
            <a:r>
              <a:rPr lang="zh-CN" altLang="en-US" noProof="0"/>
              <a:t>单击图标添加表格</a:t>
            </a:r>
            <a:endParaRPr lang="zh-CN" altLang="en-US" noProof="0" dirty="0"/>
          </a:p>
        </p:txBody>
      </p:sp>
      <p:sp>
        <p:nvSpPr>
          <p:cNvPr id="5" name="页脚占位符 4"/>
          <p:cNvSpPr>
            <a:spLocks noGrp="1"/>
          </p:cNvSpPr>
          <p:nvPr>
            <p:ph type="ftr" sz="quarter" idx="10"/>
          </p:nvPr>
        </p:nvSpPr>
        <p:spPr/>
        <p:txBody>
          <a:bodyPr/>
          <a:lstStyle/>
          <a:p>
            <a:endParaRPr lang="zh-CN" altLang="en-US"/>
          </a:p>
        </p:txBody>
      </p:sp>
      <p:sp>
        <p:nvSpPr>
          <p:cNvPr id="6" name="灯片编号占位符 5"/>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2063003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988" y="260350"/>
            <a:ext cx="6205537"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727E7188-D9F4-4402-88A3-DC797AD81E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00" y="6419850"/>
            <a:ext cx="1127618" cy="406400"/>
          </a:xfrm>
          <a:prstGeom prst="rect">
            <a:avLst/>
          </a:prstGeom>
        </p:spPr>
      </p:pic>
      <p:pic>
        <p:nvPicPr>
          <p:cNvPr id="6" name="图片 5">
            <a:extLst>
              <a:ext uri="{FF2B5EF4-FFF2-40B4-BE49-F238E27FC236}">
                <a16:creationId xmlns:a16="http://schemas.microsoft.com/office/drawing/2014/main" id="{ECD8BF94-5CC7-4C32-8706-ADB68564D91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840913" y="39688"/>
            <a:ext cx="2190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页脚占位符 3"/>
          <p:cNvSpPr>
            <a:spLocks noGrp="1"/>
          </p:cNvSpPr>
          <p:nvPr>
            <p:ph type="ftr" sz="quarter" idx="10"/>
          </p:nvPr>
        </p:nvSpPr>
        <p:spPr/>
        <p:txBody>
          <a:bodyPr/>
          <a:lstStyle/>
          <a:p>
            <a:endParaRPr lang="zh-CN" altLang="en-US"/>
          </a:p>
        </p:txBody>
      </p:sp>
      <p:sp>
        <p:nvSpPr>
          <p:cNvPr id="7" name="灯片编号占位符 6"/>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29597092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8010754-E26A-4221-9F2F-3A49E32803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00" y="6419850"/>
            <a:ext cx="1127618" cy="406400"/>
          </a:xfrm>
          <a:prstGeom prst="rect">
            <a:avLst/>
          </a:prstGeom>
        </p:spPr>
      </p:pic>
      <p:pic>
        <p:nvPicPr>
          <p:cNvPr id="5" name="图片 4">
            <a:extLst>
              <a:ext uri="{FF2B5EF4-FFF2-40B4-BE49-F238E27FC236}">
                <a16:creationId xmlns:a16="http://schemas.microsoft.com/office/drawing/2014/main" id="{DDEEFC01-5D39-4743-89E2-14F25E066C0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40913" y="39688"/>
            <a:ext cx="2190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0"/>
          </p:nvPr>
        </p:nvSpPr>
        <p:spPr/>
        <p:txBody>
          <a:bodyPr/>
          <a:lstStyle/>
          <a:p>
            <a:endParaRPr lang="zh-CN" altLang="en-US"/>
          </a:p>
        </p:txBody>
      </p:sp>
      <p:sp>
        <p:nvSpPr>
          <p:cNvPr id="3" name="灯片编号占位符 2"/>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139093506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3" name="图片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0337" y="154517"/>
            <a:ext cx="7568284" cy="413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2613CE6E-2788-403D-89A9-E646B167D5B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451600"/>
            <a:ext cx="1127618" cy="406400"/>
          </a:xfrm>
          <a:prstGeom prst="rect">
            <a:avLst/>
          </a:prstGeom>
        </p:spPr>
      </p:pic>
      <p:pic>
        <p:nvPicPr>
          <p:cNvPr id="5" name="图片 4">
            <a:extLst>
              <a:ext uri="{FF2B5EF4-FFF2-40B4-BE49-F238E27FC236}">
                <a16:creationId xmlns:a16="http://schemas.microsoft.com/office/drawing/2014/main" id="{32CD8956-188D-49D2-BA33-6DE646F278D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840913" y="39688"/>
            <a:ext cx="2190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页脚占位符 5"/>
          <p:cNvSpPr>
            <a:spLocks noGrp="1"/>
          </p:cNvSpPr>
          <p:nvPr>
            <p:ph type="ftr" sz="quarter" idx="10"/>
          </p:nvPr>
        </p:nvSpPr>
        <p:spPr/>
        <p:txBody>
          <a:bodyPr/>
          <a:lstStyle/>
          <a:p>
            <a:endParaRPr lang="zh-CN" altLang="en-US"/>
          </a:p>
        </p:txBody>
      </p:sp>
      <p:sp>
        <p:nvSpPr>
          <p:cNvPr id="7" name="灯片编号占位符 6"/>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229387596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3BECE9D-A97B-4B37-82FC-AF6C4CADCD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257" y="6380693"/>
            <a:ext cx="1127618" cy="406400"/>
          </a:xfrm>
          <a:prstGeom prst="rect">
            <a:avLst/>
          </a:prstGeom>
        </p:spPr>
      </p:pic>
      <p:pic>
        <p:nvPicPr>
          <p:cNvPr id="6" name="图片 5">
            <a:extLst>
              <a:ext uri="{FF2B5EF4-FFF2-40B4-BE49-F238E27FC236}">
                <a16:creationId xmlns:a16="http://schemas.microsoft.com/office/drawing/2014/main" id="{FD94CBC3-B9EB-4E75-A788-55342C93F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257" y="70907"/>
            <a:ext cx="8311143" cy="4543425"/>
          </a:xfrm>
          <a:prstGeom prst="rect">
            <a:avLst/>
          </a:prstGeom>
        </p:spPr>
      </p:pic>
      <p:pic>
        <p:nvPicPr>
          <p:cNvPr id="7" name="图片 6">
            <a:extLst>
              <a:ext uri="{FF2B5EF4-FFF2-40B4-BE49-F238E27FC236}">
                <a16:creationId xmlns:a16="http://schemas.microsoft.com/office/drawing/2014/main" id="{34667934-4AA4-4F04-A016-8F1154503ED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840913" y="39688"/>
            <a:ext cx="2190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页脚占位符 1"/>
          <p:cNvSpPr>
            <a:spLocks noGrp="1"/>
          </p:cNvSpPr>
          <p:nvPr>
            <p:ph type="ftr" sz="quarter" idx="10"/>
          </p:nvPr>
        </p:nvSpPr>
        <p:spPr/>
        <p:txBody>
          <a:bodyPr/>
          <a:lstStyle/>
          <a:p>
            <a:endParaRPr lang="zh-CN" altLang="en-US"/>
          </a:p>
        </p:txBody>
      </p:sp>
      <p:sp>
        <p:nvSpPr>
          <p:cNvPr id="3" name="灯片编号占位符 2"/>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1755959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14918" y="1125538"/>
            <a:ext cx="10562167" cy="5111750"/>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页脚占位符 4"/>
          <p:cNvSpPr>
            <a:spLocks noGrp="1"/>
          </p:cNvSpPr>
          <p:nvPr>
            <p:ph type="ftr" sz="quarter" idx="10"/>
          </p:nvPr>
        </p:nvSpPr>
        <p:spPr/>
        <p:txBody>
          <a:bodyPr/>
          <a:lstStyle/>
          <a:p>
            <a:endParaRPr lang="zh-CN" altLang="en-US"/>
          </a:p>
        </p:txBody>
      </p:sp>
      <p:sp>
        <p:nvSpPr>
          <p:cNvPr id="6" name="灯片编号占位符 5"/>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200312259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atin typeface="微软雅黑" panose="020B0503020204020204" pitchFamily="34" charset="-122"/>
                <a:ea typeface="微软雅黑" panose="020B0503020204020204" pitchFamily="34"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p>
            <a:endParaRPr lang="zh-CN" altLang="en-US"/>
          </a:p>
        </p:txBody>
      </p:sp>
      <p:sp>
        <p:nvSpPr>
          <p:cNvPr id="6" name="灯片编号占位符 5"/>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13849572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4917" y="1125538"/>
            <a:ext cx="5179483" cy="5111750"/>
          </a:xfrm>
          <a:prstGeom prst="rect">
            <a:avLst/>
          </a:prstGeom>
        </p:spPr>
        <p:txBody>
          <a:bodyPr/>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Content Placeholder 3"/>
          <p:cNvSpPr>
            <a:spLocks noGrp="1"/>
          </p:cNvSpPr>
          <p:nvPr>
            <p:ph sz="half" idx="2"/>
          </p:nvPr>
        </p:nvSpPr>
        <p:spPr>
          <a:xfrm>
            <a:off x="6197601" y="1125538"/>
            <a:ext cx="5179484" cy="5111750"/>
          </a:xfrm>
          <a:prstGeom prst="rect">
            <a:avLst/>
          </a:prstGeom>
        </p:spPr>
        <p:txBody>
          <a:bodyPr/>
          <a:lstStyle>
            <a:lvl1pPr>
              <a:defRPr sz="2800">
                <a:latin typeface="微软雅黑" panose="020B0503020204020204" pitchFamily="34" charset="-122"/>
                <a:ea typeface="微软雅黑" panose="020B0503020204020204" pitchFamily="34" charset="-122"/>
              </a:defRPr>
            </a:lvl1pPr>
            <a:lvl2pPr>
              <a:defRPr sz="2400">
                <a:latin typeface="微软雅黑" panose="020B0503020204020204" pitchFamily="34" charset="-122"/>
                <a:ea typeface="微软雅黑" panose="020B0503020204020204" pitchFamily="34" charset="-122"/>
              </a:defRPr>
            </a:lvl2pPr>
            <a:lvl3pPr>
              <a:defRPr sz="20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页脚占位符 5"/>
          <p:cNvSpPr>
            <a:spLocks noGrp="1"/>
          </p:cNvSpPr>
          <p:nvPr>
            <p:ph type="ftr" sz="quarter" idx="10"/>
          </p:nvPr>
        </p:nvSpPr>
        <p:spPr/>
        <p:txBody>
          <a:bodyPr/>
          <a:lstStyle/>
          <a:p>
            <a:endParaRPr lang="zh-CN" altLang="en-US"/>
          </a:p>
        </p:txBody>
      </p:sp>
      <p:sp>
        <p:nvSpPr>
          <p:cNvPr id="7" name="灯片编号占位符 6"/>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163178534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atin typeface="微软雅黑" panose="020B0503020204020204" pitchFamily="34" charset="-122"/>
                <a:ea typeface="微软雅黑" panose="020B0503020204020204" pitchFamily="34" charset="-122"/>
              </a:defRPr>
            </a:lvl1pPr>
            <a:lvl2pPr>
              <a:defRPr sz="2000">
                <a:latin typeface="微软雅黑" panose="020B0503020204020204" pitchFamily="34" charset="-122"/>
                <a:ea typeface="微软雅黑" panose="020B0503020204020204" pitchFamily="34" charset="-122"/>
              </a:defRPr>
            </a:lvl2pPr>
            <a:lvl3pPr>
              <a:defRPr sz="18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8" name="页脚占位符 7"/>
          <p:cNvSpPr>
            <a:spLocks noGrp="1"/>
          </p:cNvSpPr>
          <p:nvPr>
            <p:ph type="ftr" sz="quarter" idx="10"/>
          </p:nvPr>
        </p:nvSpPr>
        <p:spPr/>
        <p:txBody>
          <a:bodyPr/>
          <a:lstStyle/>
          <a:p>
            <a:endParaRPr lang="zh-CN" altLang="en-US"/>
          </a:p>
        </p:txBody>
      </p:sp>
      <p:sp>
        <p:nvSpPr>
          <p:cNvPr id="9" name="灯片编号占位符 8"/>
          <p:cNvSpPr>
            <a:spLocks noGrp="1"/>
          </p:cNvSpPr>
          <p:nvPr>
            <p:ph type="sldNum" sz="quarter" idx="11"/>
          </p:nvPr>
        </p:nvSpPr>
        <p:spPr/>
        <p:txBody>
          <a:body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18393413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50000">
              <a:srgbClr val="EBF7FF"/>
            </a:gs>
            <a:gs pos="100000">
              <a:srgbClr val="FFFFFF"/>
            </a:gs>
          </a:gsLst>
          <a:lin ang="5400000" scaled="1"/>
        </a:gradFill>
        <a:effectLst/>
      </p:bgPr>
    </p:bg>
    <p:spTree>
      <p:nvGrpSpPr>
        <p:cNvPr id="1" name=""/>
        <p:cNvGrpSpPr/>
        <p:nvPr/>
      </p:nvGrpSpPr>
      <p:grpSpPr>
        <a:xfrm>
          <a:off x="0" y="0"/>
          <a:ext cx="0" cy="0"/>
          <a:chOff x="0" y="0"/>
          <a:chExt cx="0" cy="0"/>
        </a:xfrm>
      </p:grpSpPr>
      <p:pic>
        <p:nvPicPr>
          <p:cNvPr id="1027" name="图片 4"/>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9840913" y="39688"/>
            <a:ext cx="21907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userDrawn="1"/>
        </p:nvCxnSpPr>
        <p:spPr bwMode="auto">
          <a:xfrm>
            <a:off x="144463" y="637713"/>
            <a:ext cx="1188720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 name="页脚占位符 1"/>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 name="灯片编号占位符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92634-1582-459B-980A-598EEF2269D3}" type="slidenum">
              <a:rPr lang="zh-CN" altLang="en-US" smtClean="0"/>
              <a:t>‹#›</a:t>
            </a:fld>
            <a:endParaRPr lang="zh-CN" altLang="en-US"/>
          </a:p>
        </p:txBody>
      </p:sp>
    </p:spTree>
    <p:extLst>
      <p:ext uri="{BB962C8B-B14F-4D97-AF65-F5344CB8AC3E}">
        <p14:creationId xmlns:p14="http://schemas.microsoft.com/office/powerpoint/2010/main" val="304597861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34"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Lst>
  <p:timing>
    <p:tnLst>
      <p:par>
        <p:cTn id="1" dur="indefinite" restart="never" nodeType="tmRoot"/>
      </p:par>
    </p:tnLst>
  </p:timing>
  <p:hf hdr="0" ftr="0" dt="0"/>
  <p:txStyles>
    <p:titleStyle>
      <a:lvl1pPr algn="l" rtl="0" eaLnBrk="1" fontAlgn="base" hangingPunct="1">
        <a:spcBef>
          <a:spcPct val="0"/>
        </a:spcBef>
        <a:spcAft>
          <a:spcPct val="0"/>
        </a:spcAft>
        <a:defRPr sz="3600">
          <a:solidFill>
            <a:srgbClr val="0000FF"/>
          </a:solidFill>
          <a:latin typeface="+mj-lt"/>
          <a:ea typeface="黑体" panose="02010609060101010101" pitchFamily="49" charset="-122"/>
          <a:cs typeface="+mj-cs"/>
        </a:defRPr>
      </a:lvl1pPr>
      <a:lvl2pPr algn="l" rtl="0" eaLnBrk="1" fontAlgn="base" hangingPunct="1">
        <a:spcBef>
          <a:spcPct val="0"/>
        </a:spcBef>
        <a:spcAft>
          <a:spcPct val="0"/>
        </a:spcAft>
        <a:defRPr sz="3600">
          <a:solidFill>
            <a:srgbClr val="0000FF"/>
          </a:solidFill>
          <a:latin typeface="Times New Roman" pitchFamily="18" charset="0"/>
          <a:ea typeface="黑体" panose="02010609060101010101" pitchFamily="49" charset="-122"/>
        </a:defRPr>
      </a:lvl2pPr>
      <a:lvl3pPr algn="l" rtl="0" eaLnBrk="1" fontAlgn="base" hangingPunct="1">
        <a:spcBef>
          <a:spcPct val="0"/>
        </a:spcBef>
        <a:spcAft>
          <a:spcPct val="0"/>
        </a:spcAft>
        <a:defRPr sz="3600">
          <a:solidFill>
            <a:srgbClr val="0000FF"/>
          </a:solidFill>
          <a:latin typeface="Times New Roman" pitchFamily="18" charset="0"/>
          <a:ea typeface="黑体" panose="02010609060101010101" pitchFamily="49" charset="-122"/>
        </a:defRPr>
      </a:lvl3pPr>
      <a:lvl4pPr algn="l" rtl="0" eaLnBrk="1" fontAlgn="base" hangingPunct="1">
        <a:spcBef>
          <a:spcPct val="0"/>
        </a:spcBef>
        <a:spcAft>
          <a:spcPct val="0"/>
        </a:spcAft>
        <a:defRPr sz="3600">
          <a:solidFill>
            <a:srgbClr val="0000FF"/>
          </a:solidFill>
          <a:latin typeface="Times New Roman" pitchFamily="18" charset="0"/>
          <a:ea typeface="黑体" panose="02010609060101010101" pitchFamily="49" charset="-122"/>
        </a:defRPr>
      </a:lvl4pPr>
      <a:lvl5pPr algn="l" rtl="0" eaLnBrk="1" fontAlgn="base" hangingPunct="1">
        <a:spcBef>
          <a:spcPct val="0"/>
        </a:spcBef>
        <a:spcAft>
          <a:spcPct val="0"/>
        </a:spcAft>
        <a:defRPr sz="3600">
          <a:solidFill>
            <a:srgbClr val="0000FF"/>
          </a:solidFill>
          <a:latin typeface="Times New Roman" pitchFamily="18" charset="0"/>
          <a:ea typeface="黑体" panose="02010609060101010101" pitchFamily="49" charset="-122"/>
        </a:defRPr>
      </a:lvl5pPr>
      <a:lvl6pPr marL="457200" algn="l" rtl="0" eaLnBrk="1" fontAlgn="base" hangingPunct="1">
        <a:spcBef>
          <a:spcPct val="0"/>
        </a:spcBef>
        <a:spcAft>
          <a:spcPct val="0"/>
        </a:spcAft>
        <a:defRPr sz="3600">
          <a:solidFill>
            <a:srgbClr val="0000FF"/>
          </a:solidFill>
          <a:latin typeface="Times New Roman" pitchFamily="18" charset="0"/>
          <a:ea typeface="黑体" pitchFamily="2" charset="-122"/>
        </a:defRPr>
      </a:lvl6pPr>
      <a:lvl7pPr marL="914400" algn="l" rtl="0" eaLnBrk="1" fontAlgn="base" hangingPunct="1">
        <a:spcBef>
          <a:spcPct val="0"/>
        </a:spcBef>
        <a:spcAft>
          <a:spcPct val="0"/>
        </a:spcAft>
        <a:defRPr sz="3600">
          <a:solidFill>
            <a:srgbClr val="0000FF"/>
          </a:solidFill>
          <a:latin typeface="Times New Roman" pitchFamily="18" charset="0"/>
          <a:ea typeface="黑体" pitchFamily="2" charset="-122"/>
        </a:defRPr>
      </a:lvl7pPr>
      <a:lvl8pPr marL="1371600" algn="l" rtl="0" eaLnBrk="1" fontAlgn="base" hangingPunct="1">
        <a:spcBef>
          <a:spcPct val="0"/>
        </a:spcBef>
        <a:spcAft>
          <a:spcPct val="0"/>
        </a:spcAft>
        <a:defRPr sz="3600">
          <a:solidFill>
            <a:srgbClr val="0000FF"/>
          </a:solidFill>
          <a:latin typeface="Times New Roman" pitchFamily="18" charset="0"/>
          <a:ea typeface="黑体" pitchFamily="2" charset="-122"/>
        </a:defRPr>
      </a:lvl8pPr>
      <a:lvl9pPr marL="1828800" algn="l" rtl="0" eaLnBrk="1" fontAlgn="base" hangingPunct="1">
        <a:spcBef>
          <a:spcPct val="0"/>
        </a:spcBef>
        <a:spcAft>
          <a:spcPct val="0"/>
        </a:spcAft>
        <a:defRPr sz="3600">
          <a:solidFill>
            <a:srgbClr val="0000FF"/>
          </a:solidFill>
          <a:latin typeface="Times New Roman" pitchFamily="18" charset="0"/>
          <a:ea typeface="黑体" pitchFamily="2" charset="-122"/>
        </a:defRPr>
      </a:lvl9pPr>
    </p:titleStyle>
    <p:bodyStyle>
      <a:lvl1pPr marL="447675" indent="-447675" algn="just" rtl="0" eaLnBrk="1" fontAlgn="base" hangingPunct="1">
        <a:spcBef>
          <a:spcPct val="20000"/>
        </a:spcBef>
        <a:spcAft>
          <a:spcPct val="0"/>
        </a:spcAft>
        <a:buClr>
          <a:schemeClr val="folHlink"/>
        </a:buClr>
        <a:buFont typeface="Wingdings" panose="05000000000000000000" pitchFamily="2" charset="2"/>
        <a:buChar char="l"/>
        <a:defRPr sz="2400">
          <a:solidFill>
            <a:schemeClr val="tx1"/>
          </a:solidFill>
          <a:latin typeface="+mn-lt"/>
          <a:ea typeface="+mn-ea"/>
          <a:cs typeface="楷体_GB2312"/>
        </a:defRPr>
      </a:lvl1pPr>
      <a:lvl2pPr marL="1073150" indent="-446088" algn="just" rtl="0" eaLnBrk="1" fontAlgn="base" hangingPunct="1">
        <a:spcBef>
          <a:spcPct val="20000"/>
        </a:spcBef>
        <a:spcAft>
          <a:spcPct val="0"/>
        </a:spcAft>
        <a:buClr>
          <a:schemeClr val="tx1"/>
        </a:buClr>
        <a:buFont typeface="Wingdings" panose="05000000000000000000" pitchFamily="2" charset="2"/>
        <a:buChar char="Ø"/>
        <a:defRPr sz="2000">
          <a:solidFill>
            <a:schemeClr val="tx1"/>
          </a:solidFill>
          <a:latin typeface="+mn-lt"/>
          <a:ea typeface="+mn-ea"/>
          <a:cs typeface="楷体_GB2312"/>
        </a:defRPr>
      </a:lvl2pPr>
      <a:lvl3pPr marL="1481138" indent="-228600" algn="just" rtl="0" eaLnBrk="1" fontAlgn="base" hangingPunct="1">
        <a:spcBef>
          <a:spcPct val="20000"/>
        </a:spcBef>
        <a:spcAft>
          <a:spcPct val="0"/>
        </a:spcAft>
        <a:buClr>
          <a:schemeClr val="folHlink"/>
        </a:buClr>
        <a:buFont typeface="Wingdings" panose="05000000000000000000" pitchFamily="2" charset="2"/>
        <a:buChar char="ü"/>
        <a:defRPr sz="2400">
          <a:solidFill>
            <a:schemeClr val="tx1"/>
          </a:solidFill>
          <a:latin typeface="+mn-lt"/>
          <a:ea typeface="+mn-ea"/>
          <a:cs typeface="楷体_GB2312"/>
        </a:defRPr>
      </a:lvl3pPr>
      <a:lvl4pPr marL="1889125" indent="-228600" algn="just" rtl="0" eaLnBrk="1" fontAlgn="base" hangingPunct="1">
        <a:spcBef>
          <a:spcPct val="20000"/>
        </a:spcBef>
        <a:spcAft>
          <a:spcPct val="0"/>
        </a:spcAft>
        <a:buClr>
          <a:schemeClr val="tx1"/>
        </a:buClr>
        <a:buChar char="•"/>
        <a:defRPr sz="1600">
          <a:solidFill>
            <a:schemeClr val="tx1"/>
          </a:solidFill>
          <a:latin typeface="+mn-lt"/>
          <a:ea typeface="+mn-ea"/>
          <a:cs typeface="楷体_GB2312"/>
        </a:defRPr>
      </a:lvl4pPr>
      <a:lvl5pPr marL="2297113" indent="-228600" algn="just" rtl="0" eaLnBrk="1" fontAlgn="base" hangingPunct="1">
        <a:spcBef>
          <a:spcPct val="20000"/>
        </a:spcBef>
        <a:spcAft>
          <a:spcPct val="0"/>
        </a:spcAft>
        <a:buClr>
          <a:schemeClr val="tx1"/>
        </a:buClr>
        <a:buChar char="•"/>
        <a:defRPr sz="1600">
          <a:solidFill>
            <a:schemeClr val="tx1"/>
          </a:solidFill>
          <a:latin typeface="+mn-lt"/>
          <a:ea typeface="+mn-ea"/>
          <a:cs typeface="楷体_GB2312"/>
        </a:defRPr>
      </a:lvl5pPr>
      <a:lvl6pPr marL="2754313" indent="-228600" algn="just" rtl="0" eaLnBrk="1" fontAlgn="base" hangingPunct="1">
        <a:spcBef>
          <a:spcPct val="20000"/>
        </a:spcBef>
        <a:spcAft>
          <a:spcPct val="0"/>
        </a:spcAft>
        <a:buClr>
          <a:schemeClr val="tx1"/>
        </a:buClr>
        <a:buChar char="•"/>
        <a:defRPr sz="1600">
          <a:solidFill>
            <a:schemeClr val="tx1"/>
          </a:solidFill>
          <a:latin typeface="+mn-lt"/>
          <a:ea typeface="+mn-ea"/>
        </a:defRPr>
      </a:lvl6pPr>
      <a:lvl7pPr marL="3211513" indent="-228600" algn="just" rtl="0" eaLnBrk="1" fontAlgn="base" hangingPunct="1">
        <a:spcBef>
          <a:spcPct val="20000"/>
        </a:spcBef>
        <a:spcAft>
          <a:spcPct val="0"/>
        </a:spcAft>
        <a:buClr>
          <a:schemeClr val="tx1"/>
        </a:buClr>
        <a:buChar char="•"/>
        <a:defRPr sz="1600">
          <a:solidFill>
            <a:schemeClr val="tx1"/>
          </a:solidFill>
          <a:latin typeface="+mn-lt"/>
          <a:ea typeface="+mn-ea"/>
        </a:defRPr>
      </a:lvl7pPr>
      <a:lvl8pPr marL="3668713" indent="-228600" algn="just" rtl="0" eaLnBrk="1" fontAlgn="base" hangingPunct="1">
        <a:spcBef>
          <a:spcPct val="20000"/>
        </a:spcBef>
        <a:spcAft>
          <a:spcPct val="0"/>
        </a:spcAft>
        <a:buClr>
          <a:schemeClr val="tx1"/>
        </a:buClr>
        <a:buChar char="•"/>
        <a:defRPr sz="1600">
          <a:solidFill>
            <a:schemeClr val="tx1"/>
          </a:solidFill>
          <a:latin typeface="+mn-lt"/>
          <a:ea typeface="+mn-ea"/>
        </a:defRPr>
      </a:lvl8pPr>
      <a:lvl9pPr marL="4125913" indent="-228600" algn="just" rtl="0" eaLnBrk="1" fontAlgn="base" hangingPunct="1">
        <a:spcBef>
          <a:spcPct val="20000"/>
        </a:spcBef>
        <a:spcAft>
          <a:spcPct val="0"/>
        </a:spcAft>
        <a:buClr>
          <a:schemeClr val="tx1"/>
        </a:buClr>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8.emf"/><Relationship Id="rId4" Type="http://schemas.openxmlformats.org/officeDocument/2006/relationships/image" Target="../media/image37.emf"/></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14.png"/><Relationship Id="rId3" Type="http://schemas.openxmlformats.org/officeDocument/2006/relationships/notesSlide" Target="../notesSlides/notesSlide4.xml"/><Relationship Id="rId7" Type="http://schemas.openxmlformats.org/officeDocument/2006/relationships/oleObject" Target="../embeddings/oleObject2.bin"/><Relationship Id="rId12" Type="http://schemas.openxmlformats.org/officeDocument/2006/relationships/image" Target="../media/image12.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9.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image" Target="../media/image15.png"/><Relationship Id="rId10" Type="http://schemas.openxmlformats.org/officeDocument/2006/relationships/image" Target="../media/image11.wmf"/><Relationship Id="rId4" Type="http://schemas.openxmlformats.org/officeDocument/2006/relationships/image" Target="../media/image13.emf"/><Relationship Id="rId9" Type="http://schemas.openxmlformats.org/officeDocument/2006/relationships/oleObject" Target="../embeddings/oleObject3.bin"/><Relationship Id="rId14" Type="http://schemas.openxmlformats.org/officeDocument/2006/relationships/image" Target="NULL"/></Relationships>
</file>

<file path=ppt/slides/_rels/slide5.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9.bin"/><Relationship Id="rId3" Type="http://schemas.openxmlformats.org/officeDocument/2006/relationships/notesSlide" Target="../notesSlides/notesSlide5.xml"/><Relationship Id="rId7" Type="http://schemas.openxmlformats.org/officeDocument/2006/relationships/oleObject" Target="../embeddings/oleObject6.bin"/><Relationship Id="rId12" Type="http://schemas.openxmlformats.org/officeDocument/2006/relationships/image" Target="../media/image19.wmf"/><Relationship Id="rId2" Type="http://schemas.openxmlformats.org/officeDocument/2006/relationships/slideLayout" Target="../slideLayouts/slideLayout13.xml"/><Relationship Id="rId16" Type="http://schemas.openxmlformats.org/officeDocument/2006/relationships/image" Target="../media/image21.wmf"/><Relationship Id="rId1" Type="http://schemas.openxmlformats.org/officeDocument/2006/relationships/vmlDrawing" Target="../drawings/vmlDrawing2.vml"/><Relationship Id="rId6" Type="http://schemas.openxmlformats.org/officeDocument/2006/relationships/image" Target="../media/image22.png"/><Relationship Id="rId11" Type="http://schemas.openxmlformats.org/officeDocument/2006/relationships/oleObject" Target="../embeddings/oleObject8.bin"/><Relationship Id="rId5" Type="http://schemas.openxmlformats.org/officeDocument/2006/relationships/image" Target="../media/image16.wmf"/><Relationship Id="rId15" Type="http://schemas.openxmlformats.org/officeDocument/2006/relationships/oleObject" Target="../embeddings/oleObject10.bin"/><Relationship Id="rId10" Type="http://schemas.openxmlformats.org/officeDocument/2006/relationships/image" Target="../media/image18.wmf"/><Relationship Id="rId4" Type="http://schemas.openxmlformats.org/officeDocument/2006/relationships/oleObject" Target="../embeddings/oleObject5.bin"/><Relationship Id="rId9" Type="http://schemas.openxmlformats.org/officeDocument/2006/relationships/oleObject" Target="../embeddings/oleObject7.bin"/><Relationship Id="rId14" Type="http://schemas.openxmlformats.org/officeDocument/2006/relationships/image" Target="../media/image20.wmf"/></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9.wmf"/><Relationship Id="rId3" Type="http://schemas.openxmlformats.org/officeDocument/2006/relationships/notesSlide" Target="../notesSlides/notesSlide7.xml"/><Relationship Id="rId7" Type="http://schemas.openxmlformats.org/officeDocument/2006/relationships/image" Target="../media/image26.wmf"/><Relationship Id="rId12" Type="http://schemas.openxmlformats.org/officeDocument/2006/relationships/oleObject" Target="../embeddings/oleObject15.bin"/><Relationship Id="rId17" Type="http://schemas.openxmlformats.org/officeDocument/2006/relationships/image" Target="../media/image32.png"/><Relationship Id="rId2" Type="http://schemas.openxmlformats.org/officeDocument/2006/relationships/slideLayout" Target="../slideLayouts/slideLayout13.xml"/><Relationship Id="rId16" Type="http://schemas.openxmlformats.org/officeDocument/2006/relationships/image" Target="../media/image31.png"/><Relationship Id="rId1" Type="http://schemas.openxmlformats.org/officeDocument/2006/relationships/vmlDrawing" Target="../drawings/vmlDrawing3.vml"/><Relationship Id="rId6" Type="http://schemas.openxmlformats.org/officeDocument/2006/relationships/oleObject" Target="../embeddings/oleObject12.bin"/><Relationship Id="rId11" Type="http://schemas.openxmlformats.org/officeDocument/2006/relationships/image" Target="../media/image28.wmf"/><Relationship Id="rId5" Type="http://schemas.openxmlformats.org/officeDocument/2006/relationships/image" Target="../media/image25.wmf"/><Relationship Id="rId15" Type="http://schemas.openxmlformats.org/officeDocument/2006/relationships/image" Target="../media/image30.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7.wmf"/><Relationship Id="rId14" Type="http://schemas.openxmlformats.org/officeDocument/2006/relationships/oleObject" Target="../embeddings/oleObject16.bin"/></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alpha val="0"/>
              </a:srgbClr>
            </a:gs>
            <a:gs pos="50000">
              <a:srgbClr val="EBF7FF"/>
            </a:gs>
            <a:gs pos="100000">
              <a:srgbClr val="FFFFFF"/>
            </a:gs>
          </a:gsLst>
          <a:lin ang="5400000" scaled="1"/>
        </a:gradFill>
        <a:effectLst/>
      </p:bgPr>
    </p:bg>
    <p:spTree>
      <p:nvGrpSpPr>
        <p:cNvPr id="1" name=""/>
        <p:cNvGrpSpPr/>
        <p:nvPr/>
      </p:nvGrpSpPr>
      <p:grpSpPr>
        <a:xfrm>
          <a:off x="0" y="0"/>
          <a:ext cx="0" cy="0"/>
          <a:chOff x="0" y="0"/>
          <a:chExt cx="0" cy="0"/>
        </a:xfrm>
      </p:grpSpPr>
      <p:sp>
        <p:nvSpPr>
          <p:cNvPr id="2" name="文本框 1"/>
          <p:cNvSpPr txBox="1"/>
          <p:nvPr/>
        </p:nvSpPr>
        <p:spPr>
          <a:xfrm>
            <a:off x="1315324" y="2025112"/>
            <a:ext cx="9941347" cy="1077218"/>
          </a:xfrm>
          <a:prstGeom prst="rect">
            <a:avLst/>
          </a:prstGeom>
          <a:noFill/>
        </p:spPr>
        <p:txBody>
          <a:bodyPr wrap="square" rtlCol="0">
            <a:spAutoFit/>
          </a:bodyPr>
          <a:lstStyle/>
          <a:p>
            <a:pPr algn="ctr"/>
            <a:r>
              <a:rPr lang="en-US" altLang="zh-CN" sz="3200" dirty="0" smtClean="0">
                <a:latin typeface="微软雅黑" panose="020B0503020204020204" pitchFamily="34" charset="-122"/>
                <a:ea typeface="微软雅黑" panose="020B0503020204020204" pitchFamily="34" charset="-122"/>
              </a:rPr>
              <a:t>Mining Trajectory Patterns with Point-of-Interest and Behavior-of-Interest</a:t>
            </a:r>
            <a:endParaRPr lang="zh-CN" altLang="en-US" sz="3200"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1"/>
          </p:nvPr>
        </p:nvSpPr>
        <p:spPr/>
        <p:txBody>
          <a:bodyPr/>
          <a:lstStyle/>
          <a:p>
            <a:fld id="{3F292634-1582-459B-980A-598EEF2269D3}" type="slidenum">
              <a:rPr lang="zh-CN" altLang="en-US" smtClean="0"/>
              <a:t>1</a:t>
            </a:fld>
            <a:endParaRPr lang="zh-CN" altLang="en-US" dirty="0"/>
          </a:p>
        </p:txBody>
      </p:sp>
      <p:sp>
        <p:nvSpPr>
          <p:cNvPr id="4" name="矩形 3"/>
          <p:cNvSpPr/>
          <p:nvPr/>
        </p:nvSpPr>
        <p:spPr>
          <a:xfrm>
            <a:off x="2412331" y="3937970"/>
            <a:ext cx="9402617" cy="113877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Sissi </a:t>
            </a:r>
            <a:r>
              <a:rPr lang="en-US" altLang="zh-CN" sz="2000" dirty="0" err="1">
                <a:latin typeface="微软雅黑" panose="020B0503020204020204" pitchFamily="34" charset="-122"/>
                <a:ea typeface="微软雅黑" panose="020B0503020204020204" pitchFamily="34" charset="-122"/>
              </a:rPr>
              <a:t>Xiaoxiao</a:t>
            </a: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Wu*, </a:t>
            </a:r>
            <a:r>
              <a:rPr lang="en-US" altLang="zh-CN" sz="2000" dirty="0" err="1">
                <a:latin typeface="微软雅黑" panose="020B0503020204020204" pitchFamily="34" charset="-122"/>
                <a:ea typeface="微软雅黑" panose="020B0503020204020204" pitchFamily="34" charset="-122"/>
              </a:rPr>
              <a:t>Zixian</a:t>
            </a: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Wu*, </a:t>
            </a:r>
            <a:r>
              <a:rPr lang="en-US" altLang="zh-CN" sz="2000" dirty="0" err="1">
                <a:latin typeface="微软雅黑" panose="020B0503020204020204" pitchFamily="34" charset="-122"/>
                <a:ea typeface="微软雅黑" panose="020B0503020204020204" pitchFamily="34" charset="-122"/>
              </a:rPr>
              <a:t>Weilin</a:t>
            </a: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Zhu*, </a:t>
            </a:r>
            <a:r>
              <a:rPr lang="en-US" altLang="zh-CN" sz="2000" dirty="0" err="1">
                <a:latin typeface="微软雅黑" panose="020B0503020204020204" pitchFamily="34" charset="-122"/>
                <a:ea typeface="微软雅黑" panose="020B0503020204020204" pitchFamily="34" charset="-122"/>
              </a:rPr>
              <a:t>Xiaokui</a:t>
            </a: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Yang*, </a:t>
            </a:r>
            <a:r>
              <a:rPr lang="en-US" altLang="zh-CN" sz="2000" dirty="0">
                <a:latin typeface="微软雅黑" panose="020B0503020204020204" pitchFamily="34" charset="-122"/>
                <a:ea typeface="微软雅黑" panose="020B0503020204020204" pitchFamily="34" charset="-122"/>
              </a:rPr>
              <a:t>Yong </a:t>
            </a:r>
            <a:r>
              <a:rPr lang="en-US" altLang="zh-CN" sz="2000" dirty="0" smtClean="0">
                <a:latin typeface="微软雅黑" panose="020B0503020204020204" pitchFamily="34" charset="-122"/>
                <a:ea typeface="微软雅黑" panose="020B0503020204020204" pitchFamily="34" charset="-122"/>
              </a:rPr>
              <a:t>Li^</a:t>
            </a:r>
          </a:p>
          <a:p>
            <a:endParaRPr lang="en-US" altLang="zh-CN" sz="1600" dirty="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*College </a:t>
            </a:r>
            <a:r>
              <a:rPr lang="en-US" altLang="zh-CN" sz="1600" dirty="0">
                <a:latin typeface="微软雅黑" panose="020B0503020204020204" pitchFamily="34" charset="-122"/>
                <a:ea typeface="微软雅黑" panose="020B0503020204020204" pitchFamily="34" charset="-122"/>
              </a:rPr>
              <a:t>of Electronics and Information Engineering, Shenzhen University, Shenzhen, </a:t>
            </a:r>
            <a:r>
              <a:rPr lang="en-US" altLang="zh-CN" sz="1600" dirty="0" smtClean="0">
                <a:latin typeface="微软雅黑" panose="020B0503020204020204" pitchFamily="34" charset="-122"/>
                <a:ea typeface="微软雅黑" panose="020B0503020204020204" pitchFamily="34" charset="-122"/>
              </a:rPr>
              <a:t>China</a:t>
            </a:r>
          </a:p>
          <a:p>
            <a:r>
              <a:rPr lang="en-US" altLang="zh-CN" sz="1600" dirty="0" smtClean="0">
                <a:latin typeface="微软雅黑" panose="020B0503020204020204" pitchFamily="34" charset="-122"/>
                <a:ea typeface="微软雅黑" panose="020B0503020204020204" pitchFamily="34" charset="-122"/>
              </a:rPr>
              <a:t>^Department of Electronic Engineering, Tsinghua University, Beijing, China</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7382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 y="0"/>
            <a:ext cx="8978019" cy="851185"/>
          </a:xfrm>
        </p:spPr>
        <p:txBody>
          <a:bodyPr/>
          <a:lstStyle/>
          <a:p>
            <a:r>
              <a:rPr lang="en-US" altLang="zh-CN" sz="3600" kern="1200" dirty="0">
                <a:solidFill>
                  <a:schemeClr val="tx1"/>
                </a:solidFill>
                <a:latin typeface="+mj-lt"/>
                <a:cs typeface="+mn-cs"/>
              </a:rPr>
              <a:t>The </a:t>
            </a:r>
            <a:r>
              <a:rPr lang="en-US" altLang="zh-CN" sz="3600" kern="1200" dirty="0">
                <a:solidFill>
                  <a:schemeClr val="tx1"/>
                </a:solidFill>
                <a:latin typeface="+mj-lt"/>
                <a:cs typeface="+mn-cs"/>
              </a:rPr>
              <a:t>convergence results</a:t>
            </a:r>
            <a:endParaRPr lang="zh-CN" altLang="en-US" sz="3600" kern="1200" dirty="0">
              <a:solidFill>
                <a:schemeClr val="tx1"/>
              </a:solidFill>
              <a:latin typeface="+mj-lt"/>
              <a:cs typeface="+mn-cs"/>
            </a:endParaRPr>
          </a:p>
        </p:txBody>
      </p:sp>
      <p:sp>
        <p:nvSpPr>
          <p:cNvPr id="5" name="灯片编号占位符 4"/>
          <p:cNvSpPr>
            <a:spLocks noGrp="1"/>
          </p:cNvSpPr>
          <p:nvPr>
            <p:ph type="sldNum" sz="quarter" idx="11"/>
          </p:nvPr>
        </p:nvSpPr>
        <p:spPr/>
        <p:txBody>
          <a:bodyPr/>
          <a:lstStyle/>
          <a:p>
            <a:fld id="{3F292634-1582-459B-980A-598EEF2269D3}" type="slidenum">
              <a:rPr lang="zh-CN" altLang="en-US" smtClean="0"/>
              <a:t>10</a:t>
            </a:fld>
            <a:endParaRPr lang="zh-CN" altLang="en-US" dirty="0"/>
          </a:p>
        </p:txBody>
      </p:sp>
      <p:pic>
        <p:nvPicPr>
          <p:cNvPr id="7" name="图片 6"/>
          <p:cNvPicPr>
            <a:picLocks noChangeAspect="1"/>
          </p:cNvPicPr>
          <p:nvPr/>
        </p:nvPicPr>
        <p:blipFill>
          <a:blip r:embed="rId3"/>
          <a:stretch>
            <a:fillRect/>
          </a:stretch>
        </p:blipFill>
        <p:spPr>
          <a:xfrm>
            <a:off x="-181718" y="1777316"/>
            <a:ext cx="4537614" cy="3399246"/>
          </a:xfrm>
          <a:prstGeom prst="rect">
            <a:avLst/>
          </a:prstGeom>
        </p:spPr>
      </p:pic>
      <p:pic>
        <p:nvPicPr>
          <p:cNvPr id="8" name="图片 7"/>
          <p:cNvPicPr>
            <a:picLocks noChangeAspect="1"/>
          </p:cNvPicPr>
          <p:nvPr/>
        </p:nvPicPr>
        <p:blipFill>
          <a:blip r:embed="rId4"/>
          <a:stretch>
            <a:fillRect/>
          </a:stretch>
        </p:blipFill>
        <p:spPr>
          <a:xfrm>
            <a:off x="3914386" y="1777316"/>
            <a:ext cx="4537613" cy="3399246"/>
          </a:xfrm>
          <a:prstGeom prst="rect">
            <a:avLst/>
          </a:prstGeom>
        </p:spPr>
      </p:pic>
      <p:pic>
        <p:nvPicPr>
          <p:cNvPr id="9" name="图片 8"/>
          <p:cNvPicPr>
            <a:picLocks noChangeAspect="1"/>
          </p:cNvPicPr>
          <p:nvPr/>
        </p:nvPicPr>
        <p:blipFill>
          <a:blip r:embed="rId5"/>
          <a:stretch>
            <a:fillRect/>
          </a:stretch>
        </p:blipFill>
        <p:spPr>
          <a:xfrm>
            <a:off x="8055107" y="1777316"/>
            <a:ext cx="4492996" cy="3365822"/>
          </a:xfrm>
          <a:prstGeom prst="rect">
            <a:avLst/>
          </a:prstGeom>
        </p:spPr>
      </p:pic>
      <p:sp>
        <p:nvSpPr>
          <p:cNvPr id="10" name="文本框 9"/>
          <p:cNvSpPr txBox="1"/>
          <p:nvPr/>
        </p:nvSpPr>
        <p:spPr>
          <a:xfrm>
            <a:off x="941826" y="5078994"/>
            <a:ext cx="2290526" cy="369332"/>
          </a:xfrm>
          <a:prstGeom prst="rect">
            <a:avLst/>
          </a:prstGeom>
          <a:noFill/>
        </p:spPr>
        <p:txBody>
          <a:bodyPr wrap="square" rtlCol="0">
            <a:spAutoFit/>
          </a:bodyPr>
          <a:lstStyle/>
          <a:p>
            <a:pPr algn="ctr"/>
            <a:r>
              <a:rPr lang="en-US" altLang="zh-CN" dirty="0" smtClean="0"/>
              <a:t>Doc2vec+lightgbm</a:t>
            </a:r>
            <a:endParaRPr lang="zh-CN" altLang="en-US" dirty="0"/>
          </a:p>
        </p:txBody>
      </p:sp>
      <p:sp>
        <p:nvSpPr>
          <p:cNvPr id="11" name="文本框 10"/>
          <p:cNvSpPr txBox="1"/>
          <p:nvPr/>
        </p:nvSpPr>
        <p:spPr>
          <a:xfrm>
            <a:off x="5037929" y="5078994"/>
            <a:ext cx="2290526" cy="369332"/>
          </a:xfrm>
          <a:prstGeom prst="rect">
            <a:avLst/>
          </a:prstGeom>
          <a:noFill/>
        </p:spPr>
        <p:txBody>
          <a:bodyPr wrap="square" rtlCol="0">
            <a:spAutoFit/>
          </a:bodyPr>
          <a:lstStyle/>
          <a:p>
            <a:pPr algn="ctr"/>
            <a:r>
              <a:rPr lang="en-US" altLang="zh-CN" dirty="0" smtClean="0"/>
              <a:t>BERT+DNN</a:t>
            </a:r>
            <a:endParaRPr lang="zh-CN" altLang="en-US" dirty="0"/>
          </a:p>
        </p:txBody>
      </p:sp>
      <p:sp>
        <p:nvSpPr>
          <p:cNvPr id="12" name="文本框 11"/>
          <p:cNvSpPr txBox="1"/>
          <p:nvPr/>
        </p:nvSpPr>
        <p:spPr>
          <a:xfrm>
            <a:off x="9002108" y="5060887"/>
            <a:ext cx="2598994" cy="369332"/>
          </a:xfrm>
          <a:prstGeom prst="rect">
            <a:avLst/>
          </a:prstGeom>
          <a:noFill/>
        </p:spPr>
        <p:txBody>
          <a:bodyPr wrap="square" rtlCol="0">
            <a:spAutoFit/>
          </a:bodyPr>
          <a:lstStyle/>
          <a:p>
            <a:pPr algn="ctr"/>
            <a:r>
              <a:rPr lang="en-US" altLang="zh-CN" dirty="0" smtClean="0"/>
              <a:t>Word2vec+Transformer</a:t>
            </a:r>
            <a:endParaRPr lang="zh-CN" altLang="en-US" dirty="0"/>
          </a:p>
        </p:txBody>
      </p:sp>
    </p:spTree>
    <p:extLst>
      <p:ext uri="{BB962C8B-B14F-4D97-AF65-F5344CB8AC3E}">
        <p14:creationId xmlns:p14="http://schemas.microsoft.com/office/powerpoint/2010/main" val="3362311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75" y="93984"/>
            <a:ext cx="8629649" cy="429269"/>
          </a:xfrm>
        </p:spPr>
        <p:txBody>
          <a:bodyPr/>
          <a:lstStyle/>
          <a:p>
            <a:r>
              <a:rPr lang="en-US" altLang="zh-CN" sz="3600" kern="1200" dirty="0">
                <a:solidFill>
                  <a:schemeClr val="tx1"/>
                </a:solidFill>
                <a:latin typeface="+mj-lt"/>
                <a:cs typeface="+mn-cs"/>
              </a:rPr>
              <a:t>Results on the </a:t>
            </a:r>
            <a:r>
              <a:rPr lang="en-US" altLang="zh-CN" sz="3600" kern="1200" dirty="0">
                <a:solidFill>
                  <a:schemeClr val="tx1"/>
                </a:solidFill>
                <a:latin typeface="+mj-lt"/>
                <a:cs typeface="+mn-cs"/>
              </a:rPr>
              <a:t>real data </a:t>
            </a:r>
            <a:endParaRPr lang="zh-CN" altLang="en-US" sz="3600" kern="1200" dirty="0">
              <a:solidFill>
                <a:schemeClr val="tx1"/>
              </a:solidFill>
              <a:latin typeface="+mj-lt"/>
              <a:cs typeface="+mn-cs"/>
            </a:endParaRPr>
          </a:p>
        </p:txBody>
      </p:sp>
      <p:sp>
        <p:nvSpPr>
          <p:cNvPr id="3" name="内容占位符 2"/>
          <p:cNvSpPr>
            <a:spLocks noGrp="1"/>
          </p:cNvSpPr>
          <p:nvPr>
            <p:ph idx="1"/>
          </p:nvPr>
        </p:nvSpPr>
        <p:spPr>
          <a:xfrm>
            <a:off x="216812" y="770581"/>
            <a:ext cx="11778558" cy="5193657"/>
          </a:xfrm>
        </p:spPr>
        <p:txBody>
          <a:bodyPr/>
          <a:lstStyle/>
          <a:p>
            <a:r>
              <a:rPr lang="en-US" altLang="zh-CN" sz="2000" dirty="0" smtClean="0">
                <a:latin typeface="+mn-lt"/>
              </a:rPr>
              <a:t>The foursquare data set is one of the examples of LBSNs, users can check in or report their locations while sharing their social life. </a:t>
            </a:r>
          </a:p>
          <a:p>
            <a:r>
              <a:rPr lang="en-US" altLang="zh-CN" sz="2000" dirty="0" smtClean="0">
                <a:latin typeface="+mn-lt"/>
              </a:rPr>
              <a:t>Tokyo data set collected the check-ins from 12 April 2012 to 16 February 2013, which contains where and when the user visited this location, as well as POI.</a:t>
            </a:r>
          </a:p>
          <a:p>
            <a:r>
              <a:rPr lang="en-US" altLang="zh-CN" sz="2000" dirty="0" smtClean="0">
                <a:latin typeface="+mn-lt"/>
              </a:rPr>
              <a:t>As for BOI, we divide a week into 168 hours, BOI is represented as any one of 168 hours according to their timestamp.</a:t>
            </a:r>
          </a:p>
          <a:p>
            <a:r>
              <a:rPr lang="en-US" altLang="zh-CN" sz="2000" dirty="0" smtClean="0">
                <a:latin typeface="+mn-lt"/>
              </a:rPr>
              <a:t>As the lack of proper labels in the data set, the unsupervised model with a </a:t>
            </a:r>
            <a:r>
              <a:rPr lang="en-US" altLang="zh-CN" sz="2000" dirty="0" err="1" smtClean="0">
                <a:latin typeface="+mn-lt"/>
              </a:rPr>
              <a:t>clusterer</a:t>
            </a:r>
            <a:r>
              <a:rPr lang="en-US" altLang="zh-CN" sz="2000" dirty="0" smtClean="0">
                <a:latin typeface="+mn-lt"/>
              </a:rPr>
              <a:t> (</a:t>
            </a:r>
            <a:r>
              <a:rPr lang="en-US" altLang="zh-CN" sz="2000" dirty="0" smtClean="0">
                <a:latin typeface="+mn-lt"/>
              </a:rPr>
              <a:t>k-means) is applied to analyze users’ portraits.</a:t>
            </a:r>
          </a:p>
        </p:txBody>
      </p:sp>
      <p:sp>
        <p:nvSpPr>
          <p:cNvPr id="5" name="灯片编号占位符 4"/>
          <p:cNvSpPr>
            <a:spLocks noGrp="1"/>
          </p:cNvSpPr>
          <p:nvPr>
            <p:ph type="sldNum" sz="quarter" idx="11"/>
          </p:nvPr>
        </p:nvSpPr>
        <p:spPr/>
        <p:txBody>
          <a:bodyPr/>
          <a:lstStyle/>
          <a:p>
            <a:fld id="{3F292634-1582-459B-980A-598EEF2269D3}" type="slidenum">
              <a:rPr lang="zh-CN" altLang="en-US" smtClean="0"/>
              <a:t>11</a:t>
            </a:fld>
            <a:endParaRPr lang="zh-CN" altLang="en-US"/>
          </a:p>
        </p:txBody>
      </p:sp>
      <p:pic>
        <p:nvPicPr>
          <p:cNvPr id="6" name="图片 5"/>
          <p:cNvPicPr>
            <a:picLocks noChangeAspect="1"/>
          </p:cNvPicPr>
          <p:nvPr/>
        </p:nvPicPr>
        <p:blipFill>
          <a:blip r:embed="rId3"/>
          <a:stretch>
            <a:fillRect/>
          </a:stretch>
        </p:blipFill>
        <p:spPr>
          <a:xfrm>
            <a:off x="3666653" y="3534702"/>
            <a:ext cx="4705916" cy="3186773"/>
          </a:xfrm>
          <a:prstGeom prst="rect">
            <a:avLst/>
          </a:prstGeom>
        </p:spPr>
      </p:pic>
    </p:spTree>
    <p:extLst>
      <p:ext uri="{BB962C8B-B14F-4D97-AF65-F5344CB8AC3E}">
        <p14:creationId xmlns:p14="http://schemas.microsoft.com/office/powerpoint/2010/main" val="3076634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942" y="54566"/>
            <a:ext cx="9865258" cy="642551"/>
          </a:xfrm>
        </p:spPr>
        <p:txBody>
          <a:bodyPr/>
          <a:lstStyle/>
          <a:p>
            <a:r>
              <a:rPr lang="en-US" altLang="zh-CN" sz="3600" kern="1200" dirty="0">
                <a:solidFill>
                  <a:schemeClr val="tx1"/>
                </a:solidFill>
                <a:latin typeface="+mj-lt"/>
                <a:cs typeface="+mn-cs"/>
              </a:rPr>
              <a:t>The </a:t>
            </a:r>
            <a:r>
              <a:rPr lang="en-US" altLang="zh-CN" sz="3600" kern="1200" dirty="0">
                <a:solidFill>
                  <a:schemeClr val="tx1"/>
                </a:solidFill>
                <a:latin typeface="+mj-lt"/>
                <a:cs typeface="+mn-cs"/>
              </a:rPr>
              <a:t>clustering </a:t>
            </a:r>
            <a:r>
              <a:rPr lang="en-US" altLang="zh-CN" sz="3600" kern="1200" dirty="0">
                <a:solidFill>
                  <a:schemeClr val="tx1"/>
                </a:solidFill>
                <a:latin typeface="+mj-lt"/>
                <a:cs typeface="+mn-cs"/>
              </a:rPr>
              <a:t>result </a:t>
            </a:r>
            <a:r>
              <a:rPr lang="en-US" altLang="zh-CN" sz="3600" kern="1200" dirty="0">
                <a:solidFill>
                  <a:schemeClr val="tx1"/>
                </a:solidFill>
                <a:latin typeface="+mj-lt"/>
                <a:cs typeface="+mn-cs"/>
              </a:rPr>
              <a:t>for COVID-19</a:t>
            </a:r>
            <a:endParaRPr lang="zh-CN" altLang="en-US" sz="3600" kern="1200" dirty="0">
              <a:solidFill>
                <a:schemeClr val="tx1"/>
              </a:solidFill>
              <a:latin typeface="+mj-lt"/>
              <a:cs typeface="+mn-cs"/>
            </a:endParaRPr>
          </a:p>
        </p:txBody>
      </p:sp>
      <p:sp>
        <p:nvSpPr>
          <p:cNvPr id="3" name="内容占位符 2"/>
          <p:cNvSpPr>
            <a:spLocks noGrp="1"/>
          </p:cNvSpPr>
          <p:nvPr>
            <p:ph idx="1"/>
          </p:nvPr>
        </p:nvSpPr>
        <p:spPr>
          <a:xfrm>
            <a:off x="609602" y="697117"/>
            <a:ext cx="11440560" cy="5429047"/>
          </a:xfrm>
        </p:spPr>
        <p:txBody>
          <a:bodyPr/>
          <a:lstStyle/>
          <a:p>
            <a:r>
              <a:rPr lang="en-US" altLang="zh-CN" sz="2000" dirty="0" smtClean="0">
                <a:latin typeface="+mn-lt"/>
              </a:rPr>
              <a:t>The visualization is based on t-SNE[1].</a:t>
            </a:r>
          </a:p>
          <a:p>
            <a:r>
              <a:rPr lang="en-US" altLang="zh-CN" sz="2000" dirty="0" smtClean="0">
                <a:latin typeface="+mn-lt"/>
              </a:rPr>
              <a:t>The similarities and differences of trajectory patterns can be explored by their clustering result.</a:t>
            </a:r>
          </a:p>
          <a:p>
            <a:r>
              <a:rPr lang="en-US" altLang="zh-CN" sz="2000" dirty="0" smtClean="0">
                <a:latin typeface="+mn-lt"/>
              </a:rPr>
              <a:t>As for the control of epidemic, we can identify key users for supervision and devise more advanced strategies for the control of epidemic.</a:t>
            </a:r>
            <a:endParaRPr lang="zh-CN" altLang="en-US" sz="2000" dirty="0">
              <a:latin typeface="+mn-lt"/>
            </a:endParaRPr>
          </a:p>
        </p:txBody>
      </p:sp>
      <p:sp>
        <p:nvSpPr>
          <p:cNvPr id="5" name="灯片编号占位符 4"/>
          <p:cNvSpPr>
            <a:spLocks noGrp="1"/>
          </p:cNvSpPr>
          <p:nvPr>
            <p:ph type="sldNum" sz="quarter" idx="11"/>
          </p:nvPr>
        </p:nvSpPr>
        <p:spPr/>
        <p:txBody>
          <a:bodyPr/>
          <a:lstStyle/>
          <a:p>
            <a:fld id="{3F292634-1582-459B-980A-598EEF2269D3}" type="slidenum">
              <a:rPr lang="zh-CN" altLang="en-US" smtClean="0"/>
              <a:t>12</a:t>
            </a:fld>
            <a:endParaRPr lang="zh-CN" altLang="en-US"/>
          </a:p>
        </p:txBody>
      </p:sp>
      <p:pic>
        <p:nvPicPr>
          <p:cNvPr id="6" name="图片 5"/>
          <p:cNvPicPr>
            <a:picLocks noChangeAspect="1"/>
          </p:cNvPicPr>
          <p:nvPr/>
        </p:nvPicPr>
        <p:blipFill>
          <a:blip r:embed="rId3"/>
          <a:stretch>
            <a:fillRect/>
          </a:stretch>
        </p:blipFill>
        <p:spPr>
          <a:xfrm>
            <a:off x="3172675" y="2342158"/>
            <a:ext cx="5437925" cy="3649067"/>
          </a:xfrm>
          <a:prstGeom prst="rect">
            <a:avLst/>
          </a:prstGeom>
        </p:spPr>
      </p:pic>
      <p:sp>
        <p:nvSpPr>
          <p:cNvPr id="7" name="文本框 6"/>
          <p:cNvSpPr txBox="1"/>
          <p:nvPr/>
        </p:nvSpPr>
        <p:spPr>
          <a:xfrm>
            <a:off x="609602" y="6229392"/>
            <a:ext cx="10037274" cy="253916"/>
          </a:xfrm>
          <a:prstGeom prst="rect">
            <a:avLst/>
          </a:prstGeom>
          <a:noFill/>
        </p:spPr>
        <p:txBody>
          <a:bodyPr wrap="square" rtlCol="0">
            <a:spAutoFit/>
          </a:bodyPr>
          <a:lstStyle/>
          <a:p>
            <a:r>
              <a:rPr lang="en-US" altLang="zh-CN" sz="1050" dirty="0" smtClean="0"/>
              <a:t>[1] </a:t>
            </a:r>
            <a:r>
              <a:rPr lang="en-US" altLang="zh-CN" sz="1050" dirty="0"/>
              <a:t>L. van der </a:t>
            </a:r>
            <a:r>
              <a:rPr lang="en-US" altLang="zh-CN" sz="1050" dirty="0" err="1"/>
              <a:t>Maaten</a:t>
            </a:r>
            <a:r>
              <a:rPr lang="en-US" altLang="zh-CN" sz="1050" dirty="0"/>
              <a:t> and G. Hinton, “Visualizing data using t-SNE</a:t>
            </a:r>
            <a:r>
              <a:rPr lang="en-US" altLang="zh-CN" sz="1050" dirty="0" smtClean="0"/>
              <a:t>,” Journal </a:t>
            </a:r>
            <a:r>
              <a:rPr lang="en-US" altLang="zh-CN" sz="1050" dirty="0"/>
              <a:t>of Machine Learning Research, vol. 9, no. 86, pp. </a:t>
            </a:r>
            <a:r>
              <a:rPr lang="en-US" altLang="zh-CN" sz="1050" dirty="0" smtClean="0"/>
              <a:t>2579–2605, 2008</a:t>
            </a:r>
            <a:r>
              <a:rPr lang="en-US" altLang="zh-CN" sz="1050" dirty="0"/>
              <a:t>.</a:t>
            </a:r>
            <a:endParaRPr lang="en-US" altLang="zh-CN" sz="1050" dirty="0" smtClean="0"/>
          </a:p>
        </p:txBody>
      </p:sp>
    </p:spTree>
    <p:extLst>
      <p:ext uri="{BB962C8B-B14F-4D97-AF65-F5344CB8AC3E}">
        <p14:creationId xmlns:p14="http://schemas.microsoft.com/office/powerpoint/2010/main" val="814640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250" y="82550"/>
            <a:ext cx="6057899" cy="1162050"/>
          </a:xfrm>
        </p:spPr>
        <p:txBody>
          <a:bodyPr/>
          <a:lstStyle/>
          <a:p>
            <a:r>
              <a:rPr lang="en-US" altLang="zh-CN" sz="3600" kern="1200" dirty="0">
                <a:solidFill>
                  <a:schemeClr val="tx1"/>
                </a:solidFill>
                <a:latin typeface="+mj-lt"/>
                <a:cs typeface="+mn-cs"/>
              </a:rPr>
              <a:t>Conclusion &amp; Future work</a:t>
            </a:r>
            <a:endParaRPr lang="zh-CN" altLang="en-US" sz="3600" kern="1200" dirty="0">
              <a:solidFill>
                <a:schemeClr val="tx1"/>
              </a:solidFill>
              <a:latin typeface="+mj-lt"/>
              <a:cs typeface="+mn-cs"/>
            </a:endParaRPr>
          </a:p>
        </p:txBody>
      </p:sp>
      <p:sp>
        <p:nvSpPr>
          <p:cNvPr id="3" name="内容占位符 2"/>
          <p:cNvSpPr>
            <a:spLocks noGrp="1"/>
          </p:cNvSpPr>
          <p:nvPr>
            <p:ph idx="1"/>
          </p:nvPr>
        </p:nvSpPr>
        <p:spPr>
          <a:xfrm>
            <a:off x="609601" y="770562"/>
            <a:ext cx="11001374" cy="5355602"/>
          </a:xfrm>
        </p:spPr>
        <p:txBody>
          <a:bodyPr/>
          <a:lstStyle/>
          <a:p>
            <a:r>
              <a:rPr lang="en-US" altLang="zh-CN" sz="2400" dirty="0">
                <a:latin typeface="+mn-lt"/>
              </a:rPr>
              <a:t>P</a:t>
            </a:r>
            <a:r>
              <a:rPr lang="en-US" altLang="zh-CN" sz="2400" dirty="0" smtClean="0">
                <a:latin typeface="+mn-lt"/>
              </a:rPr>
              <a:t>rovided </a:t>
            </a:r>
            <a:r>
              <a:rPr lang="en-US" altLang="zh-CN" sz="2400" dirty="0">
                <a:latin typeface="+mn-lt"/>
              </a:rPr>
              <a:t>two frameworks to extract users' preferences and relationships from trajectories with </a:t>
            </a:r>
            <a:r>
              <a:rPr lang="en-US" altLang="zh-CN" sz="2400" dirty="0" smtClean="0">
                <a:latin typeface="+mn-lt"/>
              </a:rPr>
              <a:t>multi-attributes.</a:t>
            </a:r>
          </a:p>
          <a:p>
            <a:endParaRPr lang="en-US" altLang="zh-CN" sz="2400" dirty="0">
              <a:latin typeface="+mn-lt"/>
            </a:endParaRPr>
          </a:p>
          <a:p>
            <a:r>
              <a:rPr lang="en-US" altLang="zh-CN" sz="2400" dirty="0" smtClean="0">
                <a:latin typeface="+mn-lt"/>
              </a:rPr>
              <a:t>Mining </a:t>
            </a:r>
            <a:r>
              <a:rPr lang="en-US" altLang="zh-CN" sz="2400" dirty="0">
                <a:latin typeface="+mn-lt"/>
              </a:rPr>
              <a:t>trajectory patterns with POI and BOI can </a:t>
            </a:r>
            <a:r>
              <a:rPr lang="en-US" altLang="zh-CN" sz="2400" dirty="0" smtClean="0">
                <a:latin typeface="+mn-lt"/>
              </a:rPr>
              <a:t>help analyze users’ trajectory.</a:t>
            </a:r>
          </a:p>
          <a:p>
            <a:endParaRPr lang="en-US" altLang="zh-CN" sz="2400" dirty="0">
              <a:latin typeface="+mn-lt"/>
            </a:endParaRPr>
          </a:p>
          <a:p>
            <a:r>
              <a:rPr lang="en-US" altLang="zh-CN" sz="2400" dirty="0">
                <a:latin typeface="+mn-lt"/>
              </a:rPr>
              <a:t>U</a:t>
            </a:r>
            <a:r>
              <a:rPr lang="en-US" altLang="zh-CN" sz="2400" dirty="0" smtClean="0">
                <a:latin typeface="+mn-lt"/>
              </a:rPr>
              <a:t>nsupervised </a:t>
            </a:r>
            <a:r>
              <a:rPr lang="en-US" altLang="zh-CN" sz="2400" dirty="0">
                <a:latin typeface="+mn-lt"/>
              </a:rPr>
              <a:t>or supervised </a:t>
            </a:r>
            <a:r>
              <a:rPr lang="en-US" altLang="zh-CN" sz="2400" dirty="0" smtClean="0">
                <a:latin typeface="+mn-lt"/>
              </a:rPr>
              <a:t>pre-training models are proposed. Provide two approaches to find the users’ portraits from trajectories. </a:t>
            </a:r>
          </a:p>
          <a:p>
            <a:endParaRPr lang="en-US" altLang="zh-CN" sz="2400" dirty="0">
              <a:latin typeface="+mn-lt"/>
            </a:endParaRPr>
          </a:p>
          <a:p>
            <a:r>
              <a:rPr lang="en-US" altLang="zh-CN" sz="2400" dirty="0" smtClean="0">
                <a:latin typeface="+mn-lt"/>
              </a:rPr>
              <a:t>Apply the proposed model on both synthetic data and real data sets.</a:t>
            </a:r>
            <a:endParaRPr lang="en-US" altLang="zh-CN" sz="2400" dirty="0">
              <a:latin typeface="+mn-lt"/>
            </a:endParaRPr>
          </a:p>
          <a:p>
            <a:endParaRPr lang="en-US" altLang="zh-CN" sz="2400" dirty="0">
              <a:latin typeface="+mn-lt"/>
            </a:endParaRPr>
          </a:p>
          <a:p>
            <a:r>
              <a:rPr lang="en-US" altLang="zh-CN" sz="2400" dirty="0" smtClean="0">
                <a:latin typeface="+mn-lt"/>
              </a:rPr>
              <a:t>In the future, we will integrate propagation model such as SEIR into our model, try to explore a feasible way to combine data-driven and model-driven methods.</a:t>
            </a:r>
          </a:p>
          <a:p>
            <a:endParaRPr lang="zh-CN" altLang="en-US" sz="2400" dirty="0">
              <a:latin typeface="+mn-lt"/>
            </a:endParaRPr>
          </a:p>
        </p:txBody>
      </p:sp>
      <p:sp>
        <p:nvSpPr>
          <p:cNvPr id="5" name="灯片编号占位符 4"/>
          <p:cNvSpPr>
            <a:spLocks noGrp="1"/>
          </p:cNvSpPr>
          <p:nvPr>
            <p:ph type="sldNum" sz="quarter" idx="11"/>
          </p:nvPr>
        </p:nvSpPr>
        <p:spPr/>
        <p:txBody>
          <a:bodyPr/>
          <a:lstStyle/>
          <a:p>
            <a:fld id="{3F292634-1582-459B-980A-598EEF2269D3}" type="slidenum">
              <a:rPr lang="zh-CN" altLang="en-US" smtClean="0"/>
              <a:t>13</a:t>
            </a:fld>
            <a:endParaRPr lang="zh-CN" altLang="en-US"/>
          </a:p>
        </p:txBody>
      </p:sp>
    </p:spTree>
    <p:extLst>
      <p:ext uri="{BB962C8B-B14F-4D97-AF65-F5344CB8AC3E}">
        <p14:creationId xmlns:p14="http://schemas.microsoft.com/office/powerpoint/2010/main" val="3121910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F292634-1582-459B-980A-598EEF2269D3}" type="slidenum">
              <a:rPr lang="zh-CN" altLang="en-US" smtClean="0"/>
              <a:t>14</a:t>
            </a:fld>
            <a:endParaRPr lang="zh-CN" altLang="en-US"/>
          </a:p>
        </p:txBody>
      </p:sp>
      <p:sp>
        <p:nvSpPr>
          <p:cNvPr id="3" name="文本框 2"/>
          <p:cNvSpPr txBox="1"/>
          <p:nvPr/>
        </p:nvSpPr>
        <p:spPr>
          <a:xfrm>
            <a:off x="1377542" y="2801494"/>
            <a:ext cx="9976258" cy="923330"/>
          </a:xfrm>
          <a:prstGeom prst="rect">
            <a:avLst/>
          </a:prstGeom>
          <a:noFill/>
        </p:spPr>
        <p:txBody>
          <a:bodyPr wrap="square" rtlCol="0">
            <a:spAutoFit/>
          </a:bodyPr>
          <a:lstStyle/>
          <a:p>
            <a:r>
              <a:rPr lang="en-US" altLang="zh-CN" sz="5400" b="1" i="1" dirty="0" smtClean="0">
                <a:latin typeface="微软雅黑" panose="020B0503020204020204" pitchFamily="34" charset="-122"/>
                <a:ea typeface="微软雅黑" panose="020B0503020204020204" pitchFamily="34" charset="-122"/>
              </a:rPr>
              <a:t>Thanks for your attendance</a:t>
            </a:r>
            <a:r>
              <a:rPr lang="zh-CN" altLang="en-US" sz="5400" b="1" dirty="0" smtClean="0">
                <a:latin typeface="微软雅黑" panose="020B0503020204020204" pitchFamily="34" charset="-122"/>
                <a:ea typeface="微软雅黑" panose="020B0503020204020204" pitchFamily="34" charset="-122"/>
              </a:rPr>
              <a:t>！</a:t>
            </a:r>
            <a:endParaRPr lang="zh-CN" altLang="en-US" sz="5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02490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3F292634-1582-459B-980A-598EEF2269D3}" type="slidenum">
              <a:rPr lang="zh-CN" altLang="en-US" smtClean="0"/>
              <a:t>2</a:t>
            </a:fld>
            <a:endParaRPr lang="zh-CN" altLang="en-US" dirty="0"/>
          </a:p>
        </p:txBody>
      </p:sp>
      <p:sp>
        <p:nvSpPr>
          <p:cNvPr id="3" name="文本框 2"/>
          <p:cNvSpPr txBox="1"/>
          <p:nvPr/>
        </p:nvSpPr>
        <p:spPr>
          <a:xfrm>
            <a:off x="6772276" y="657225"/>
            <a:ext cx="5419724" cy="5416868"/>
          </a:xfrm>
          <a:prstGeom prst="rect">
            <a:avLst/>
          </a:prstGeom>
          <a:noFill/>
        </p:spPr>
        <p:txBody>
          <a:bodyPr wrap="square" rtlCol="0">
            <a:spAutoFit/>
          </a:bodyPr>
          <a:lstStyle/>
          <a:p>
            <a:r>
              <a:rPr lang="en-US" altLang="zh-CN" sz="3600" dirty="0" smtClean="0">
                <a:latin typeface="+mj-lt"/>
                <a:ea typeface="微软雅黑" panose="020B0503020204020204" pitchFamily="34" charset="-122"/>
              </a:rPr>
              <a:t>Outline</a:t>
            </a:r>
          </a:p>
          <a:p>
            <a:endParaRPr lang="en-US" altLang="zh-CN" sz="1400" dirty="0" smtClean="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en-US" altLang="zh-CN" sz="2800" dirty="0" smtClean="0">
                <a:latin typeface="+mj-lt"/>
                <a:ea typeface="微软雅黑" panose="020B0503020204020204" pitchFamily="34" charset="-122"/>
              </a:rPr>
              <a:t>Background</a:t>
            </a:r>
          </a:p>
          <a:p>
            <a:pPr marL="457200" indent="-457200">
              <a:buFont typeface="Arial" panose="020B0604020202020204" pitchFamily="34" charset="0"/>
              <a:buChar char="•"/>
            </a:pPr>
            <a:r>
              <a:rPr lang="en-US" altLang="zh-CN" sz="2800" dirty="0" smtClean="0">
                <a:latin typeface="+mj-lt"/>
                <a:ea typeface="微软雅黑" panose="020B0503020204020204" pitchFamily="34" charset="-122"/>
              </a:rPr>
              <a:t>Trajectory with POI and BOI</a:t>
            </a:r>
          </a:p>
          <a:p>
            <a:pPr marL="457200" indent="-457200">
              <a:buFont typeface="Arial" panose="020B0604020202020204" pitchFamily="34" charset="0"/>
              <a:buChar char="•"/>
            </a:pPr>
            <a:r>
              <a:rPr lang="en-US" altLang="zh-CN" sz="2800" dirty="0" smtClean="0">
                <a:latin typeface="+mj-lt"/>
                <a:ea typeface="微软雅黑" panose="020B0503020204020204" pitchFamily="34" charset="-122"/>
              </a:rPr>
              <a:t>Feature fusion and pattern mining</a:t>
            </a:r>
            <a:endParaRPr lang="en-US" altLang="zh-CN" sz="3200" dirty="0" smtClean="0">
              <a:latin typeface="+mj-lt"/>
              <a:ea typeface="微软雅黑" panose="020B0503020204020204" pitchFamily="34" charset="-122"/>
            </a:endParaRPr>
          </a:p>
          <a:p>
            <a:pPr marL="914400" lvl="1" indent="-457200">
              <a:buFont typeface="Arial" panose="020B0604020202020204" pitchFamily="34" charset="0"/>
              <a:buChar char="•"/>
            </a:pPr>
            <a:r>
              <a:rPr lang="en-US" altLang="zh-CN" sz="2400" i="1" dirty="0" smtClean="0">
                <a:latin typeface="+mj-lt"/>
                <a:ea typeface="微软雅黑" panose="020B0503020204020204" pitchFamily="34" charset="-122"/>
              </a:rPr>
              <a:t>Unsupervised-learning</a:t>
            </a:r>
          </a:p>
          <a:p>
            <a:pPr marL="1371600" lvl="2" indent="-457200">
              <a:buFont typeface="Arial" panose="020B0604020202020204" pitchFamily="34" charset="0"/>
              <a:buChar char="•"/>
            </a:pPr>
            <a:r>
              <a:rPr lang="en-US" altLang="zh-CN" sz="2000" i="1" dirty="0" smtClean="0">
                <a:latin typeface="+mj-lt"/>
                <a:ea typeface="微软雅黑" panose="020B0503020204020204" pitchFamily="34" charset="-122"/>
              </a:rPr>
              <a:t>BERT</a:t>
            </a:r>
          </a:p>
          <a:p>
            <a:pPr marL="914400" lvl="1" indent="-457200">
              <a:buFont typeface="Arial" panose="020B0604020202020204" pitchFamily="34" charset="0"/>
              <a:buChar char="•"/>
            </a:pPr>
            <a:r>
              <a:rPr lang="en-US" altLang="zh-CN" sz="2400" i="1" dirty="0" smtClean="0">
                <a:latin typeface="+mj-lt"/>
                <a:ea typeface="微软雅黑" panose="020B0503020204020204" pitchFamily="34" charset="-122"/>
              </a:rPr>
              <a:t>Supervised-learning</a:t>
            </a:r>
          </a:p>
          <a:p>
            <a:pPr marL="1371600" lvl="2" indent="-457200">
              <a:buFont typeface="Arial" panose="020B0604020202020204" pitchFamily="34" charset="0"/>
              <a:buChar char="•"/>
            </a:pPr>
            <a:r>
              <a:rPr lang="en-US" altLang="zh-CN" sz="2000" i="1" dirty="0" smtClean="0">
                <a:latin typeface="+mj-lt"/>
                <a:ea typeface="微软雅黑" panose="020B0503020204020204" pitchFamily="34" charset="-122"/>
              </a:rPr>
              <a:t>Transformer + merge block</a:t>
            </a:r>
          </a:p>
          <a:p>
            <a:pPr marL="457200" indent="-457200">
              <a:buFont typeface="Arial" panose="020B0604020202020204" pitchFamily="34" charset="0"/>
              <a:buChar char="•"/>
            </a:pPr>
            <a:r>
              <a:rPr lang="en-US" altLang="zh-CN" sz="2800" dirty="0" smtClean="0">
                <a:latin typeface="+mj-lt"/>
                <a:ea typeface="微软雅黑" panose="020B0503020204020204" pitchFamily="34" charset="-122"/>
              </a:rPr>
              <a:t>Numerical result</a:t>
            </a:r>
          </a:p>
          <a:p>
            <a:pPr marL="914400" lvl="1" indent="-457200">
              <a:buFont typeface="Arial" panose="020B0604020202020204" pitchFamily="34" charset="0"/>
              <a:buChar char="•"/>
            </a:pPr>
            <a:r>
              <a:rPr lang="en-US" altLang="zh-CN" sz="2000" i="1" dirty="0" smtClean="0">
                <a:latin typeface="+mj-lt"/>
                <a:ea typeface="微软雅黑" panose="020B0503020204020204" pitchFamily="34" charset="-122"/>
              </a:rPr>
              <a:t>Synthetic data</a:t>
            </a:r>
          </a:p>
          <a:p>
            <a:pPr marL="914400" lvl="1" indent="-457200">
              <a:buFont typeface="Arial" panose="020B0604020202020204" pitchFamily="34" charset="0"/>
              <a:buChar char="•"/>
            </a:pPr>
            <a:r>
              <a:rPr lang="en-US" altLang="zh-CN" sz="2000" i="1" dirty="0" smtClean="0">
                <a:latin typeface="+mj-lt"/>
                <a:ea typeface="微软雅黑" panose="020B0503020204020204" pitchFamily="34" charset="-122"/>
              </a:rPr>
              <a:t>Real-world data</a:t>
            </a:r>
          </a:p>
          <a:p>
            <a:pPr marL="457200" indent="-457200">
              <a:buFont typeface="Arial" panose="020B0604020202020204" pitchFamily="34" charset="0"/>
              <a:buChar char="•"/>
            </a:pPr>
            <a:r>
              <a:rPr lang="en-US" altLang="zh-CN" sz="2800" dirty="0" smtClean="0">
                <a:latin typeface="+mj-lt"/>
                <a:ea typeface="微软雅黑" panose="020B0503020204020204" pitchFamily="34" charset="-122"/>
              </a:rPr>
              <a:t>Conclusion &amp; Future work</a:t>
            </a:r>
          </a:p>
        </p:txBody>
      </p:sp>
    </p:spTree>
    <p:extLst>
      <p:ext uri="{BB962C8B-B14F-4D97-AF65-F5344CB8AC3E}">
        <p14:creationId xmlns:p14="http://schemas.microsoft.com/office/powerpoint/2010/main" val="1435036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3335" y="55564"/>
            <a:ext cx="4011084" cy="1162050"/>
          </a:xfrm>
        </p:spPr>
        <p:txBody>
          <a:bodyPr/>
          <a:lstStyle/>
          <a:p>
            <a:r>
              <a:rPr lang="en-US" altLang="zh-CN" sz="3600" kern="1200" dirty="0" err="1" smtClean="0">
                <a:solidFill>
                  <a:schemeClr val="tx1"/>
                </a:solidFill>
                <a:latin typeface="+mj-lt"/>
                <a:cs typeface="+mn-cs"/>
              </a:rPr>
              <a:t>Backgraound</a:t>
            </a:r>
            <a:endParaRPr lang="zh-CN" altLang="en-US" sz="3600" kern="1200" dirty="0">
              <a:solidFill>
                <a:schemeClr val="tx1"/>
              </a:solidFill>
              <a:latin typeface="+mj-lt"/>
              <a:cs typeface="+mn-cs"/>
            </a:endParaRPr>
          </a:p>
        </p:txBody>
      </p:sp>
      <p:sp>
        <p:nvSpPr>
          <p:cNvPr id="3" name="内容占位符 2"/>
          <p:cNvSpPr>
            <a:spLocks noGrp="1"/>
          </p:cNvSpPr>
          <p:nvPr>
            <p:ph idx="1"/>
          </p:nvPr>
        </p:nvSpPr>
        <p:spPr>
          <a:xfrm>
            <a:off x="609601" y="866775"/>
            <a:ext cx="11353799" cy="5259389"/>
          </a:xfrm>
        </p:spPr>
        <p:txBody>
          <a:bodyPr/>
          <a:lstStyle/>
          <a:p>
            <a:r>
              <a:rPr lang="en-US" altLang="zh-CN" sz="2400" dirty="0">
                <a:latin typeface="+mn-lt"/>
              </a:rPr>
              <a:t>Epidemiological investigation is one of the main means of controlling the outbreak of </a:t>
            </a:r>
            <a:r>
              <a:rPr lang="en-US" altLang="zh-CN" sz="2400" dirty="0" smtClean="0">
                <a:latin typeface="+mn-lt"/>
              </a:rPr>
              <a:t>COVID-19.</a:t>
            </a:r>
          </a:p>
          <a:p>
            <a:r>
              <a:rPr lang="en-US" altLang="zh-CN" sz="2400" dirty="0" smtClean="0">
                <a:latin typeface="+mn-lt"/>
              </a:rPr>
              <a:t>The transmission path of epidemic is often based on the individual’s trajectory.</a:t>
            </a:r>
          </a:p>
          <a:p>
            <a:r>
              <a:rPr lang="en-US" altLang="zh-CN" sz="2400" dirty="0" smtClean="0">
                <a:latin typeface="+mn-lt"/>
              </a:rPr>
              <a:t>It </a:t>
            </a:r>
            <a:r>
              <a:rPr lang="en-US" altLang="zh-CN" sz="2400" dirty="0">
                <a:latin typeface="+mn-lt"/>
              </a:rPr>
              <a:t>could be more effective if we can find susceptible population and possible super-spreaders in advance based on historical trajectory data before infection happens. </a:t>
            </a:r>
            <a:endParaRPr lang="en-US" altLang="zh-CN" sz="2400" dirty="0" smtClean="0">
              <a:latin typeface="+mn-lt"/>
            </a:endParaRPr>
          </a:p>
          <a:p>
            <a:r>
              <a:rPr lang="en-US" altLang="zh-CN" sz="2400" dirty="0">
                <a:latin typeface="+mn-lt"/>
              </a:rPr>
              <a:t>The application of location-based social networks (LBSNs) can help us understand human movements.</a:t>
            </a:r>
          </a:p>
          <a:p>
            <a:endParaRPr lang="en-US" altLang="zh-CN" sz="2400" dirty="0">
              <a:latin typeface="+mn-lt"/>
            </a:endParaRPr>
          </a:p>
          <a:p>
            <a:endParaRPr lang="en-US" altLang="zh-CN" sz="2000" dirty="0" smtClean="0">
              <a:latin typeface="+mn-lt"/>
            </a:endParaRPr>
          </a:p>
          <a:p>
            <a:endParaRPr lang="zh-CN" altLang="en-US" sz="2000" dirty="0">
              <a:latin typeface="+mn-lt"/>
            </a:endParaRPr>
          </a:p>
        </p:txBody>
      </p:sp>
      <p:sp>
        <p:nvSpPr>
          <p:cNvPr id="5" name="灯片编号占位符 4"/>
          <p:cNvSpPr>
            <a:spLocks noGrp="1"/>
          </p:cNvSpPr>
          <p:nvPr>
            <p:ph type="sldNum" sz="quarter" idx="11"/>
          </p:nvPr>
        </p:nvSpPr>
        <p:spPr/>
        <p:txBody>
          <a:bodyPr/>
          <a:lstStyle/>
          <a:p>
            <a:fld id="{3F292634-1582-459B-980A-598EEF2269D3}" type="slidenum">
              <a:rPr lang="zh-CN" altLang="en-US" smtClean="0"/>
              <a:t>3</a:t>
            </a:fld>
            <a:endParaRPr lang="zh-CN" altLang="en-US" dirty="0"/>
          </a:p>
        </p:txBody>
      </p:sp>
      <p:pic>
        <p:nvPicPr>
          <p:cNvPr id="7" name="图片 6"/>
          <p:cNvPicPr>
            <a:picLocks noChangeAspect="1"/>
          </p:cNvPicPr>
          <p:nvPr/>
        </p:nvPicPr>
        <p:blipFill>
          <a:blip r:embed="rId3"/>
          <a:stretch>
            <a:fillRect/>
          </a:stretch>
        </p:blipFill>
        <p:spPr>
          <a:xfrm>
            <a:off x="1017587" y="3995129"/>
            <a:ext cx="5281613" cy="203634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0165" y="3995129"/>
            <a:ext cx="4157527" cy="2036340"/>
          </a:xfrm>
          <a:prstGeom prst="rect">
            <a:avLst/>
          </a:prstGeom>
        </p:spPr>
      </p:pic>
      <p:sp>
        <p:nvSpPr>
          <p:cNvPr id="9" name="矩形 8"/>
          <p:cNvSpPr/>
          <p:nvPr/>
        </p:nvSpPr>
        <p:spPr>
          <a:xfrm>
            <a:off x="1296988" y="6164819"/>
            <a:ext cx="11047412" cy="369332"/>
          </a:xfrm>
          <a:prstGeom prst="rect">
            <a:avLst/>
          </a:prstGeom>
        </p:spPr>
        <p:txBody>
          <a:bodyPr wrap="square">
            <a:spAutoFit/>
          </a:bodyPr>
          <a:lstStyle/>
          <a:p>
            <a:r>
              <a:rPr lang="en-US" altLang="zh-CN" dirty="0"/>
              <a:t>Hong Kong uses the ``</a:t>
            </a:r>
            <a:r>
              <a:rPr lang="en-US" altLang="zh-CN" dirty="0" err="1"/>
              <a:t>LeaveHomeSafe</a:t>
            </a:r>
            <a:r>
              <a:rPr lang="en-US" altLang="zh-CN" dirty="0"/>
              <a:t>" </a:t>
            </a:r>
            <a:r>
              <a:rPr lang="en-US" altLang="zh-CN" dirty="0" smtClean="0"/>
              <a:t>and </a:t>
            </a:r>
            <a:r>
              <a:rPr lang="en-US" altLang="zh-CN" dirty="0"/>
              <a:t>Singapore uses the ``</a:t>
            </a:r>
            <a:r>
              <a:rPr lang="en-US" altLang="zh-CN" dirty="0" err="1"/>
              <a:t>BlueTrace</a:t>
            </a:r>
            <a:r>
              <a:rPr lang="en-US" altLang="zh-CN" dirty="0"/>
              <a:t>" </a:t>
            </a:r>
            <a:r>
              <a:rPr lang="en-US" altLang="zh-CN" dirty="0" smtClean="0"/>
              <a:t>to </a:t>
            </a:r>
            <a:r>
              <a:rPr lang="en-US" altLang="zh-CN" dirty="0"/>
              <a:t>trace the </a:t>
            </a:r>
            <a:r>
              <a:rPr lang="en-US" altLang="zh-CN" dirty="0" smtClean="0"/>
              <a:t>infections.</a:t>
            </a:r>
            <a:endParaRPr lang="zh-CN" altLang="en-US" dirty="0"/>
          </a:p>
        </p:txBody>
      </p:sp>
    </p:spTree>
    <p:extLst>
      <p:ext uri="{BB962C8B-B14F-4D97-AF65-F5344CB8AC3E}">
        <p14:creationId xmlns:p14="http://schemas.microsoft.com/office/powerpoint/2010/main" val="39940966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2" y="832919"/>
            <a:ext cx="11439524" cy="5980821"/>
          </a:xfrm>
        </p:spPr>
        <p:txBody>
          <a:bodyPr/>
          <a:lstStyle/>
          <a:p>
            <a:r>
              <a:rPr lang="en-US" altLang="zh-CN" sz="2000" dirty="0" smtClean="0">
                <a:latin typeface="+mn-lt"/>
              </a:rPr>
              <a:t>User’s mobility can be described by a sequence of check-in points, which includes time and location.</a:t>
            </a:r>
          </a:p>
          <a:p>
            <a:r>
              <a:rPr lang="en-US" altLang="zh-CN" sz="2000" dirty="0" smtClean="0">
                <a:latin typeface="+mn-lt"/>
              </a:rPr>
              <a:t>The trajectory     of  user    can be defined as                                               ,       is the number of check-ins</a:t>
            </a:r>
          </a:p>
          <a:p>
            <a:endParaRPr lang="en-US" altLang="zh-CN" sz="2000" dirty="0">
              <a:latin typeface="+mn-lt"/>
            </a:endParaRPr>
          </a:p>
          <a:p>
            <a:endParaRPr lang="en-US" altLang="zh-CN" sz="2000" dirty="0" smtClean="0">
              <a:latin typeface="+mn-lt"/>
            </a:endParaRPr>
          </a:p>
          <a:p>
            <a:endParaRPr lang="en-US" altLang="zh-CN" sz="2000" dirty="0">
              <a:latin typeface="+mn-lt"/>
            </a:endParaRPr>
          </a:p>
          <a:p>
            <a:endParaRPr lang="en-US" altLang="zh-CN" sz="2000" dirty="0" smtClean="0">
              <a:latin typeface="+mn-lt"/>
            </a:endParaRPr>
          </a:p>
          <a:p>
            <a:endParaRPr lang="en-US" altLang="zh-CN" sz="2000" dirty="0">
              <a:latin typeface="+mn-lt"/>
            </a:endParaRPr>
          </a:p>
          <a:p>
            <a:endParaRPr lang="en-US" altLang="zh-CN" sz="2000" dirty="0" smtClean="0">
              <a:latin typeface="+mn-lt"/>
            </a:endParaRPr>
          </a:p>
          <a:p>
            <a:endParaRPr lang="en-US" altLang="zh-CN" sz="2000" dirty="0">
              <a:latin typeface="+mn-lt"/>
            </a:endParaRPr>
          </a:p>
          <a:p>
            <a:endParaRPr lang="en-US" altLang="zh-CN" sz="2000" dirty="0" smtClean="0">
              <a:latin typeface="+mn-lt"/>
            </a:endParaRPr>
          </a:p>
          <a:p>
            <a:endParaRPr lang="en-US" altLang="zh-CN" sz="2000" dirty="0" smtClean="0">
              <a:latin typeface="+mn-lt"/>
            </a:endParaRPr>
          </a:p>
          <a:p>
            <a:r>
              <a:rPr lang="en-US" altLang="zh-CN" sz="2000" dirty="0" smtClean="0">
                <a:latin typeface="+mn-lt"/>
              </a:rPr>
              <a:t>Point-of-interest (POI) </a:t>
            </a:r>
            <a:r>
              <a:rPr lang="en-US" altLang="zh-CN" sz="2000" dirty="0">
                <a:latin typeface="+mn-lt"/>
              </a:rPr>
              <a:t>is the property of the physical location, such as school, supermarket, </a:t>
            </a:r>
            <a:r>
              <a:rPr lang="en-US" altLang="zh-CN" sz="2000" dirty="0" smtClean="0">
                <a:latin typeface="+mn-lt"/>
              </a:rPr>
              <a:t>park, etc</a:t>
            </a:r>
            <a:r>
              <a:rPr lang="en-US" altLang="zh-CN" sz="2000" dirty="0">
                <a:latin typeface="+mn-lt"/>
              </a:rPr>
              <a:t>.</a:t>
            </a:r>
          </a:p>
          <a:p>
            <a:r>
              <a:rPr lang="en-US" altLang="zh-CN" sz="2000" dirty="0" smtClean="0">
                <a:latin typeface="+mn-lt"/>
              </a:rPr>
              <a:t>We define users’ activities as behavior-of-interest (BOI), which records the behavior of user, such as:</a:t>
            </a:r>
          </a:p>
          <a:p>
            <a:pPr lvl="1"/>
            <a:r>
              <a:rPr lang="en-US" altLang="zh-CN" sz="1600" dirty="0">
                <a:latin typeface="+mn-lt"/>
              </a:rPr>
              <a:t>T</a:t>
            </a:r>
            <a:r>
              <a:rPr lang="en-US" altLang="zh-CN" sz="1600" dirty="0" smtClean="0">
                <a:latin typeface="+mn-lt"/>
              </a:rPr>
              <a:t>he reason that this </a:t>
            </a:r>
            <a:r>
              <a:rPr lang="en-US" altLang="zh-CN" sz="1600" dirty="0">
                <a:latin typeface="+mn-lt"/>
              </a:rPr>
              <a:t>user arrives at </a:t>
            </a:r>
            <a:r>
              <a:rPr lang="en-US" altLang="zh-CN" sz="1600" dirty="0" smtClean="0">
                <a:latin typeface="+mn-lt"/>
              </a:rPr>
              <a:t>this location, </a:t>
            </a:r>
          </a:p>
          <a:p>
            <a:pPr lvl="1"/>
            <a:r>
              <a:rPr lang="en-US" altLang="zh-CN" sz="1600" dirty="0" smtClean="0">
                <a:latin typeface="+mn-lt"/>
              </a:rPr>
              <a:t>via </a:t>
            </a:r>
            <a:r>
              <a:rPr lang="en-US" altLang="zh-CN" sz="1600" dirty="0">
                <a:latin typeface="+mn-lt"/>
              </a:rPr>
              <a:t>what kind </a:t>
            </a:r>
            <a:r>
              <a:rPr lang="en-US" altLang="zh-CN" sz="1600" dirty="0" smtClean="0">
                <a:latin typeface="+mn-lt"/>
              </a:rPr>
              <a:t>of transportation </a:t>
            </a:r>
            <a:r>
              <a:rPr lang="en-US" altLang="zh-CN" sz="1600" dirty="0">
                <a:latin typeface="+mn-lt"/>
              </a:rPr>
              <a:t>he takes to this location, </a:t>
            </a:r>
            <a:endParaRPr lang="en-US" altLang="zh-CN" sz="1600" dirty="0" smtClean="0">
              <a:latin typeface="+mn-lt"/>
            </a:endParaRPr>
          </a:p>
          <a:p>
            <a:pPr lvl="1"/>
            <a:r>
              <a:rPr lang="en-US" altLang="zh-CN" sz="1600" dirty="0" smtClean="0">
                <a:latin typeface="+mn-lt"/>
              </a:rPr>
              <a:t>or how </a:t>
            </a:r>
            <a:r>
              <a:rPr lang="en-US" altLang="zh-CN" sz="1600" dirty="0">
                <a:latin typeface="+mn-lt"/>
              </a:rPr>
              <a:t>much money </a:t>
            </a:r>
            <a:r>
              <a:rPr lang="en-US" altLang="zh-CN" sz="1600" dirty="0" smtClean="0">
                <a:latin typeface="+mn-lt"/>
              </a:rPr>
              <a:t>he normally </a:t>
            </a:r>
            <a:r>
              <a:rPr lang="en-US" altLang="zh-CN" sz="1600" dirty="0">
                <a:latin typeface="+mn-lt"/>
              </a:rPr>
              <a:t>spends there, </a:t>
            </a:r>
            <a:endParaRPr lang="en-US" altLang="zh-CN" sz="1600" dirty="0" smtClean="0">
              <a:latin typeface="+mn-lt"/>
            </a:endParaRPr>
          </a:p>
        </p:txBody>
      </p:sp>
      <p:pic>
        <p:nvPicPr>
          <p:cNvPr id="22" name="图片 21">
            <a:extLst>
              <a:ext uri="{FF2B5EF4-FFF2-40B4-BE49-F238E27FC236}">
                <a16:creationId xmlns:a16="http://schemas.microsoft.com/office/drawing/2014/main" id="{1F1E00EC-2D7D-0648-A810-9389145B6165}"/>
              </a:ext>
            </a:extLst>
          </p:cNvPr>
          <p:cNvPicPr>
            <a:picLocks noChangeAspect="1"/>
          </p:cNvPicPr>
          <p:nvPr/>
        </p:nvPicPr>
        <p:blipFill>
          <a:blip r:embed="rId4"/>
          <a:stretch>
            <a:fillRect/>
          </a:stretch>
        </p:blipFill>
        <p:spPr>
          <a:xfrm rot="1109356">
            <a:off x="1516829" y="2189777"/>
            <a:ext cx="2835768" cy="1963177"/>
          </a:xfrm>
          <a:prstGeom prst="rect">
            <a:avLst/>
          </a:prstGeom>
          <a:ln>
            <a:noFill/>
          </a:ln>
          <a:effectLst>
            <a:softEdge rad="112500"/>
          </a:effectLst>
        </p:spPr>
      </p:pic>
      <p:sp>
        <p:nvSpPr>
          <p:cNvPr id="2" name="标题 1"/>
          <p:cNvSpPr>
            <a:spLocks noGrp="1"/>
          </p:cNvSpPr>
          <p:nvPr>
            <p:ph type="title"/>
          </p:nvPr>
        </p:nvSpPr>
        <p:spPr>
          <a:xfrm>
            <a:off x="209737" y="50643"/>
            <a:ext cx="7648388" cy="1162050"/>
          </a:xfrm>
        </p:spPr>
        <p:txBody>
          <a:bodyPr/>
          <a:lstStyle/>
          <a:p>
            <a:r>
              <a:rPr lang="en-US" altLang="zh-CN" sz="3600" kern="1200" dirty="0">
                <a:solidFill>
                  <a:schemeClr val="tx1"/>
                </a:solidFill>
                <a:latin typeface="+mj-lt"/>
                <a:cs typeface="+mn-cs"/>
              </a:rPr>
              <a:t>Trajectory </a:t>
            </a:r>
            <a:r>
              <a:rPr lang="en-US" altLang="zh-CN" sz="3600" kern="1200" dirty="0" smtClean="0">
                <a:solidFill>
                  <a:schemeClr val="tx1"/>
                </a:solidFill>
                <a:latin typeface="+mj-lt"/>
                <a:cs typeface="+mn-cs"/>
              </a:rPr>
              <a:t>with check-in points</a:t>
            </a:r>
            <a:endParaRPr lang="zh-CN" altLang="en-US" sz="3600" kern="1200" dirty="0">
              <a:solidFill>
                <a:schemeClr val="tx1"/>
              </a:solidFill>
              <a:latin typeface="+mj-lt"/>
              <a:cs typeface="+mn-cs"/>
            </a:endParaRPr>
          </a:p>
        </p:txBody>
      </p:sp>
      <p:sp>
        <p:nvSpPr>
          <p:cNvPr id="5" name="灯片编号占位符 4"/>
          <p:cNvSpPr>
            <a:spLocks noGrp="1"/>
          </p:cNvSpPr>
          <p:nvPr>
            <p:ph type="sldNum" sz="quarter" idx="11"/>
          </p:nvPr>
        </p:nvSpPr>
        <p:spPr/>
        <p:txBody>
          <a:bodyPr/>
          <a:lstStyle/>
          <a:p>
            <a:fld id="{3F292634-1582-459B-980A-598EEF2269D3}" type="slidenum">
              <a:rPr lang="zh-CN" altLang="en-US" smtClean="0"/>
              <a:t>4</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404260087"/>
              </p:ext>
            </p:extLst>
          </p:nvPr>
        </p:nvGraphicFramePr>
        <p:xfrm>
          <a:off x="2634193" y="1222218"/>
          <a:ext cx="209538" cy="380293"/>
        </p:xfrm>
        <a:graphic>
          <a:graphicData uri="http://schemas.openxmlformats.org/presentationml/2006/ole">
            <mc:AlternateContent xmlns:mc="http://schemas.openxmlformats.org/markup-compatibility/2006">
              <mc:Choice xmlns:v="urn:schemas-microsoft-com:vml" Requires="v">
                <p:oleObj spid="_x0000_s1808" name="Equation" r:id="rId5" imgW="139680" imgH="228600" progId="Equation.DSMT4">
                  <p:embed/>
                </p:oleObj>
              </mc:Choice>
              <mc:Fallback>
                <p:oleObj name="Equation" r:id="rId5" imgW="139680" imgH="228600" progId="Equation.DSMT4">
                  <p:embed/>
                  <p:pic>
                    <p:nvPicPr>
                      <p:cNvPr id="0" name=""/>
                      <p:cNvPicPr/>
                      <p:nvPr/>
                    </p:nvPicPr>
                    <p:blipFill>
                      <a:blip r:embed="rId6"/>
                      <a:stretch>
                        <a:fillRect/>
                      </a:stretch>
                    </p:blipFill>
                    <p:spPr>
                      <a:xfrm>
                        <a:off x="2634193" y="1222218"/>
                        <a:ext cx="209538" cy="38029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268752760"/>
              </p:ext>
            </p:extLst>
          </p:nvPr>
        </p:nvGraphicFramePr>
        <p:xfrm>
          <a:off x="3729549" y="1249025"/>
          <a:ext cx="160338" cy="297771"/>
        </p:xfrm>
        <a:graphic>
          <a:graphicData uri="http://schemas.openxmlformats.org/presentationml/2006/ole">
            <mc:AlternateContent xmlns:mc="http://schemas.openxmlformats.org/markup-compatibility/2006">
              <mc:Choice xmlns:v="urn:schemas-microsoft-com:vml" Requires="v">
                <p:oleObj spid="_x0000_s1809" name="Equation" r:id="rId7" imgW="88560" imgH="164880" progId="Equation.DSMT4">
                  <p:embed/>
                </p:oleObj>
              </mc:Choice>
              <mc:Fallback>
                <p:oleObj name="Equation" r:id="rId7" imgW="88560" imgH="164880" progId="Equation.DSMT4">
                  <p:embed/>
                  <p:pic>
                    <p:nvPicPr>
                      <p:cNvPr id="0" name=""/>
                      <p:cNvPicPr/>
                      <p:nvPr/>
                    </p:nvPicPr>
                    <p:blipFill>
                      <a:blip r:embed="rId8"/>
                      <a:stretch>
                        <a:fillRect/>
                      </a:stretch>
                    </p:blipFill>
                    <p:spPr>
                      <a:xfrm>
                        <a:off x="3729549" y="1249025"/>
                        <a:ext cx="160338" cy="297771"/>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993123954"/>
              </p:ext>
            </p:extLst>
          </p:nvPr>
        </p:nvGraphicFramePr>
        <p:xfrm>
          <a:off x="5696267" y="1225046"/>
          <a:ext cx="2976926" cy="406918"/>
        </p:xfrm>
        <a:graphic>
          <a:graphicData uri="http://schemas.openxmlformats.org/presentationml/2006/ole">
            <mc:AlternateContent xmlns:mc="http://schemas.openxmlformats.org/markup-compatibility/2006">
              <mc:Choice xmlns:v="urn:schemas-microsoft-com:vml" Requires="v">
                <p:oleObj spid="_x0000_s1810" name="Equation" r:id="rId9" imgW="1765080" imgH="241200" progId="Equation.DSMT4">
                  <p:embed/>
                </p:oleObj>
              </mc:Choice>
              <mc:Fallback>
                <p:oleObj name="Equation" r:id="rId9" imgW="1765080" imgH="241200" progId="Equation.DSMT4">
                  <p:embed/>
                  <p:pic>
                    <p:nvPicPr>
                      <p:cNvPr id="0" name=""/>
                      <p:cNvPicPr/>
                      <p:nvPr/>
                    </p:nvPicPr>
                    <p:blipFill>
                      <a:blip r:embed="rId10"/>
                      <a:stretch>
                        <a:fillRect/>
                      </a:stretch>
                    </p:blipFill>
                    <p:spPr>
                      <a:xfrm>
                        <a:off x="5696267" y="1225046"/>
                        <a:ext cx="2976926" cy="40691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912302940"/>
              </p:ext>
            </p:extLst>
          </p:nvPr>
        </p:nvGraphicFramePr>
        <p:xfrm>
          <a:off x="8912720" y="1225046"/>
          <a:ext cx="263525" cy="395288"/>
        </p:xfrm>
        <a:graphic>
          <a:graphicData uri="http://schemas.openxmlformats.org/presentationml/2006/ole">
            <mc:AlternateContent xmlns:mc="http://schemas.openxmlformats.org/markup-compatibility/2006">
              <mc:Choice xmlns:v="urn:schemas-microsoft-com:vml" Requires="v">
                <p:oleObj spid="_x0000_s1811" name="Equation" r:id="rId11" imgW="152280" imgH="228600" progId="Equation.DSMT4">
                  <p:embed/>
                </p:oleObj>
              </mc:Choice>
              <mc:Fallback>
                <p:oleObj name="Equation" r:id="rId11" imgW="152280" imgH="228600" progId="Equation.DSMT4">
                  <p:embed/>
                  <p:pic>
                    <p:nvPicPr>
                      <p:cNvPr id="0" name=""/>
                      <p:cNvPicPr/>
                      <p:nvPr/>
                    </p:nvPicPr>
                    <p:blipFill>
                      <a:blip r:embed="rId12"/>
                      <a:stretch>
                        <a:fillRect/>
                      </a:stretch>
                    </p:blipFill>
                    <p:spPr>
                      <a:xfrm>
                        <a:off x="8912720" y="1225046"/>
                        <a:ext cx="263525" cy="395288"/>
                      </a:xfrm>
                      <a:prstGeom prst="rect">
                        <a:avLst/>
                      </a:prstGeom>
                    </p:spPr>
                  </p:pic>
                </p:oleObj>
              </mc:Fallback>
            </mc:AlternateContent>
          </a:graphicData>
        </a:graphic>
      </p:graphicFrame>
      <p:pic>
        <p:nvPicPr>
          <p:cNvPr id="13" name="图形 6">
            <a:extLst>
              <a:ext uri="{FF2B5EF4-FFF2-40B4-BE49-F238E27FC236}">
                <a16:creationId xmlns:a16="http://schemas.microsoft.com/office/drawing/2014/main" id="{46DDD147-EBB1-3B44-A8FD-ECA496076990}"/>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1974323" y="2581926"/>
            <a:ext cx="363630" cy="335650"/>
          </a:xfrm>
          <a:prstGeom prst="rect">
            <a:avLst/>
          </a:prstGeom>
        </p:spPr>
      </p:pic>
      <p:pic>
        <p:nvPicPr>
          <p:cNvPr id="14" name="图形 7">
            <a:extLst>
              <a:ext uri="{FF2B5EF4-FFF2-40B4-BE49-F238E27FC236}">
                <a16:creationId xmlns:a16="http://schemas.microsoft.com/office/drawing/2014/main" id="{8CECD8F7-8F9A-034B-B8A2-B20F6B3CA6CB}"/>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413299" y="3267287"/>
            <a:ext cx="363630" cy="335650"/>
          </a:xfrm>
          <a:prstGeom prst="rect">
            <a:avLst/>
          </a:prstGeom>
        </p:spPr>
      </p:pic>
      <p:pic>
        <p:nvPicPr>
          <p:cNvPr id="15" name="图形 8">
            <a:extLst>
              <a:ext uri="{FF2B5EF4-FFF2-40B4-BE49-F238E27FC236}">
                <a16:creationId xmlns:a16="http://schemas.microsoft.com/office/drawing/2014/main" id="{258C15F0-687A-3846-837E-3A43BA236722}"/>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3435392" y="2581926"/>
            <a:ext cx="363630" cy="335650"/>
          </a:xfrm>
          <a:prstGeom prst="rect">
            <a:avLst/>
          </a:prstGeom>
        </p:spPr>
      </p:pic>
      <p:pic>
        <p:nvPicPr>
          <p:cNvPr id="16" name="图形 9">
            <a:extLst>
              <a:ext uri="{FF2B5EF4-FFF2-40B4-BE49-F238E27FC236}">
                <a16:creationId xmlns:a16="http://schemas.microsoft.com/office/drawing/2014/main" id="{D7531BA7-91EF-B04B-91A0-18DCF5252CBA}"/>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3589641" y="3484608"/>
            <a:ext cx="363630" cy="335650"/>
          </a:xfrm>
          <a:prstGeom prst="rect">
            <a:avLst/>
          </a:prstGeom>
        </p:spPr>
      </p:pic>
      <p:sp>
        <p:nvSpPr>
          <p:cNvPr id="17" name="任意形状 14">
            <a:extLst>
              <a:ext uri="{FF2B5EF4-FFF2-40B4-BE49-F238E27FC236}">
                <a16:creationId xmlns:a16="http://schemas.microsoft.com/office/drawing/2014/main" id="{200136BE-0448-3C44-896A-82FAF283D89F}"/>
              </a:ext>
            </a:extLst>
          </p:cNvPr>
          <p:cNvSpPr/>
          <p:nvPr/>
        </p:nvSpPr>
        <p:spPr>
          <a:xfrm>
            <a:off x="2159188" y="2631091"/>
            <a:ext cx="1464356" cy="426364"/>
          </a:xfrm>
          <a:custGeom>
            <a:avLst/>
            <a:gdLst>
              <a:gd name="connsiteX0" fmla="*/ 0 w 1001814"/>
              <a:gd name="connsiteY0" fmla="*/ 174811 h 316005"/>
              <a:gd name="connsiteX1" fmla="*/ 40342 w 1001814"/>
              <a:gd name="connsiteY1" fmla="*/ 221876 h 316005"/>
              <a:gd name="connsiteX2" fmla="*/ 80683 w 1001814"/>
              <a:gd name="connsiteY2" fmla="*/ 248770 h 316005"/>
              <a:gd name="connsiteX3" fmla="*/ 107577 w 1001814"/>
              <a:gd name="connsiteY3" fmla="*/ 289111 h 316005"/>
              <a:gd name="connsiteX4" fmla="*/ 121024 w 1001814"/>
              <a:gd name="connsiteY4" fmla="*/ 309282 h 316005"/>
              <a:gd name="connsiteX5" fmla="*/ 141195 w 1001814"/>
              <a:gd name="connsiteY5" fmla="*/ 316005 h 316005"/>
              <a:gd name="connsiteX6" fmla="*/ 168089 w 1001814"/>
              <a:gd name="connsiteY6" fmla="*/ 255494 h 316005"/>
              <a:gd name="connsiteX7" fmla="*/ 208430 w 1001814"/>
              <a:gd name="connsiteY7" fmla="*/ 242047 h 316005"/>
              <a:gd name="connsiteX8" fmla="*/ 255495 w 1001814"/>
              <a:gd name="connsiteY8" fmla="*/ 221876 h 316005"/>
              <a:gd name="connsiteX9" fmla="*/ 275665 w 1001814"/>
              <a:gd name="connsiteY9" fmla="*/ 215153 h 316005"/>
              <a:gd name="connsiteX10" fmla="*/ 289112 w 1001814"/>
              <a:gd name="connsiteY10" fmla="*/ 201705 h 316005"/>
              <a:gd name="connsiteX11" fmla="*/ 309283 w 1001814"/>
              <a:gd name="connsiteY11" fmla="*/ 188258 h 316005"/>
              <a:gd name="connsiteX12" fmla="*/ 322730 w 1001814"/>
              <a:gd name="connsiteY12" fmla="*/ 168088 h 316005"/>
              <a:gd name="connsiteX13" fmla="*/ 342900 w 1001814"/>
              <a:gd name="connsiteY13" fmla="*/ 147917 h 316005"/>
              <a:gd name="connsiteX14" fmla="*/ 383242 w 1001814"/>
              <a:gd name="connsiteY14" fmla="*/ 87405 h 316005"/>
              <a:gd name="connsiteX15" fmla="*/ 396689 w 1001814"/>
              <a:gd name="connsiteY15" fmla="*/ 67235 h 316005"/>
              <a:gd name="connsiteX16" fmla="*/ 437030 w 1001814"/>
              <a:gd name="connsiteY16" fmla="*/ 53788 h 316005"/>
              <a:gd name="connsiteX17" fmla="*/ 457200 w 1001814"/>
              <a:gd name="connsiteY17" fmla="*/ 33617 h 316005"/>
              <a:gd name="connsiteX18" fmla="*/ 497542 w 1001814"/>
              <a:gd name="connsiteY18" fmla="*/ 0 h 316005"/>
              <a:gd name="connsiteX19" fmla="*/ 564777 w 1001814"/>
              <a:gd name="connsiteY19" fmla="*/ 6723 h 316005"/>
              <a:gd name="connsiteX20" fmla="*/ 591671 w 1001814"/>
              <a:gd name="connsiteY20" fmla="*/ 47064 h 316005"/>
              <a:gd name="connsiteX21" fmla="*/ 605118 w 1001814"/>
              <a:gd name="connsiteY21" fmla="*/ 67235 h 316005"/>
              <a:gd name="connsiteX22" fmla="*/ 611842 w 1001814"/>
              <a:gd name="connsiteY22" fmla="*/ 87405 h 316005"/>
              <a:gd name="connsiteX23" fmla="*/ 665630 w 1001814"/>
              <a:gd name="connsiteY23" fmla="*/ 127747 h 316005"/>
              <a:gd name="connsiteX24" fmla="*/ 699248 w 1001814"/>
              <a:gd name="connsiteY24" fmla="*/ 161364 h 316005"/>
              <a:gd name="connsiteX25" fmla="*/ 719418 w 1001814"/>
              <a:gd name="connsiteY25" fmla="*/ 174811 h 316005"/>
              <a:gd name="connsiteX26" fmla="*/ 739589 w 1001814"/>
              <a:gd name="connsiteY26" fmla="*/ 194982 h 316005"/>
              <a:gd name="connsiteX27" fmla="*/ 779930 w 1001814"/>
              <a:gd name="connsiteY27" fmla="*/ 208429 h 316005"/>
              <a:gd name="connsiteX28" fmla="*/ 820271 w 1001814"/>
              <a:gd name="connsiteY28" fmla="*/ 221876 h 316005"/>
              <a:gd name="connsiteX29" fmla="*/ 840442 w 1001814"/>
              <a:gd name="connsiteY29" fmla="*/ 228600 h 316005"/>
              <a:gd name="connsiteX30" fmla="*/ 860612 w 1001814"/>
              <a:gd name="connsiteY30" fmla="*/ 242047 h 316005"/>
              <a:gd name="connsiteX31" fmla="*/ 894230 w 1001814"/>
              <a:gd name="connsiteY31" fmla="*/ 275664 h 316005"/>
              <a:gd name="connsiteX32" fmla="*/ 934571 w 1001814"/>
              <a:gd name="connsiteY32" fmla="*/ 289111 h 316005"/>
              <a:gd name="connsiteX33" fmla="*/ 974912 w 1001814"/>
              <a:gd name="connsiteY33" fmla="*/ 248770 h 316005"/>
              <a:gd name="connsiteX34" fmla="*/ 1001806 w 1001814"/>
              <a:gd name="connsiteY34" fmla="*/ 215153 h 31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1814" h="316005">
                <a:moveTo>
                  <a:pt x="0" y="174811"/>
                </a:moveTo>
                <a:cubicBezTo>
                  <a:pt x="13447" y="190499"/>
                  <a:pt x="25110" y="207914"/>
                  <a:pt x="40342" y="221876"/>
                </a:cubicBezTo>
                <a:cubicBezTo>
                  <a:pt x="52255" y="232797"/>
                  <a:pt x="80683" y="248770"/>
                  <a:pt x="80683" y="248770"/>
                </a:cubicBezTo>
                <a:cubicBezTo>
                  <a:pt x="92498" y="284219"/>
                  <a:pt x="79596" y="255535"/>
                  <a:pt x="107577" y="289111"/>
                </a:cubicBezTo>
                <a:cubicBezTo>
                  <a:pt x="112750" y="295319"/>
                  <a:pt x="114714" y="304234"/>
                  <a:pt x="121024" y="309282"/>
                </a:cubicBezTo>
                <a:cubicBezTo>
                  <a:pt x="126558" y="313709"/>
                  <a:pt x="134471" y="313764"/>
                  <a:pt x="141195" y="316005"/>
                </a:cubicBezTo>
                <a:cubicBezTo>
                  <a:pt x="143426" y="309312"/>
                  <a:pt x="154630" y="263906"/>
                  <a:pt x="168089" y="255494"/>
                </a:cubicBezTo>
                <a:cubicBezTo>
                  <a:pt x="180109" y="247982"/>
                  <a:pt x="194983" y="246529"/>
                  <a:pt x="208430" y="242047"/>
                </a:cubicBezTo>
                <a:cubicBezTo>
                  <a:pt x="255730" y="226280"/>
                  <a:pt x="197340" y="246799"/>
                  <a:pt x="255495" y="221876"/>
                </a:cubicBezTo>
                <a:cubicBezTo>
                  <a:pt x="262009" y="219084"/>
                  <a:pt x="268942" y="217394"/>
                  <a:pt x="275665" y="215153"/>
                </a:cubicBezTo>
                <a:cubicBezTo>
                  <a:pt x="280147" y="210670"/>
                  <a:pt x="284162" y="205665"/>
                  <a:pt x="289112" y="201705"/>
                </a:cubicBezTo>
                <a:cubicBezTo>
                  <a:pt x="295422" y="196657"/>
                  <a:pt x="303569" y="193972"/>
                  <a:pt x="309283" y="188258"/>
                </a:cubicBezTo>
                <a:cubicBezTo>
                  <a:pt x="314997" y="182544"/>
                  <a:pt x="317557" y="174296"/>
                  <a:pt x="322730" y="168088"/>
                </a:cubicBezTo>
                <a:cubicBezTo>
                  <a:pt x="328817" y="160783"/>
                  <a:pt x="337062" y="155423"/>
                  <a:pt x="342900" y="147917"/>
                </a:cubicBezTo>
                <a:cubicBezTo>
                  <a:pt x="342916" y="147897"/>
                  <a:pt x="376511" y="97501"/>
                  <a:pt x="383242" y="87405"/>
                </a:cubicBezTo>
                <a:cubicBezTo>
                  <a:pt x="387724" y="80682"/>
                  <a:pt x="389023" y="69790"/>
                  <a:pt x="396689" y="67235"/>
                </a:cubicBezTo>
                <a:lnTo>
                  <a:pt x="437030" y="53788"/>
                </a:lnTo>
                <a:cubicBezTo>
                  <a:pt x="443753" y="47064"/>
                  <a:pt x="449895" y="39704"/>
                  <a:pt x="457200" y="33617"/>
                </a:cubicBezTo>
                <a:cubicBezTo>
                  <a:pt x="513380" y="-13201"/>
                  <a:pt x="438595" y="58944"/>
                  <a:pt x="497542" y="0"/>
                </a:cubicBezTo>
                <a:cubicBezTo>
                  <a:pt x="519954" y="2241"/>
                  <a:pt x="544631" y="-3350"/>
                  <a:pt x="564777" y="6723"/>
                </a:cubicBezTo>
                <a:cubicBezTo>
                  <a:pt x="579232" y="13950"/>
                  <a:pt x="582706" y="33617"/>
                  <a:pt x="591671" y="47064"/>
                </a:cubicBezTo>
                <a:cubicBezTo>
                  <a:pt x="596153" y="53788"/>
                  <a:pt x="602562" y="59569"/>
                  <a:pt x="605118" y="67235"/>
                </a:cubicBezTo>
                <a:cubicBezTo>
                  <a:pt x="607359" y="73958"/>
                  <a:pt x="608196" y="81328"/>
                  <a:pt x="611842" y="87405"/>
                </a:cubicBezTo>
                <a:cubicBezTo>
                  <a:pt x="620791" y="102320"/>
                  <a:pt x="660614" y="122731"/>
                  <a:pt x="665630" y="127747"/>
                </a:cubicBezTo>
                <a:cubicBezTo>
                  <a:pt x="676836" y="138953"/>
                  <a:pt x="686062" y="152573"/>
                  <a:pt x="699248" y="161364"/>
                </a:cubicBezTo>
                <a:cubicBezTo>
                  <a:pt x="705971" y="165846"/>
                  <a:pt x="713210" y="169638"/>
                  <a:pt x="719418" y="174811"/>
                </a:cubicBezTo>
                <a:cubicBezTo>
                  <a:pt x="726723" y="180898"/>
                  <a:pt x="731277" y="190364"/>
                  <a:pt x="739589" y="194982"/>
                </a:cubicBezTo>
                <a:cubicBezTo>
                  <a:pt x="751980" y="201866"/>
                  <a:pt x="766483" y="203947"/>
                  <a:pt x="779930" y="208429"/>
                </a:cubicBezTo>
                <a:lnTo>
                  <a:pt x="820271" y="221876"/>
                </a:lnTo>
                <a:cubicBezTo>
                  <a:pt x="826995" y="224117"/>
                  <a:pt x="834545" y="224669"/>
                  <a:pt x="840442" y="228600"/>
                </a:cubicBezTo>
                <a:lnTo>
                  <a:pt x="860612" y="242047"/>
                </a:lnTo>
                <a:cubicBezTo>
                  <a:pt x="872880" y="260448"/>
                  <a:pt x="872997" y="266227"/>
                  <a:pt x="894230" y="275664"/>
                </a:cubicBezTo>
                <a:cubicBezTo>
                  <a:pt x="907183" y="281421"/>
                  <a:pt x="934571" y="289111"/>
                  <a:pt x="934571" y="289111"/>
                </a:cubicBezTo>
                <a:cubicBezTo>
                  <a:pt x="991946" y="277637"/>
                  <a:pt x="953397" y="296104"/>
                  <a:pt x="974912" y="248770"/>
                </a:cubicBezTo>
                <a:cubicBezTo>
                  <a:pt x="1003049" y="186867"/>
                  <a:pt x="1001806" y="194999"/>
                  <a:pt x="1001806" y="215153"/>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任意形状 16">
            <a:extLst>
              <a:ext uri="{FF2B5EF4-FFF2-40B4-BE49-F238E27FC236}">
                <a16:creationId xmlns:a16="http://schemas.microsoft.com/office/drawing/2014/main" id="{F0DCCBA9-D92A-5C40-A0F4-9055F706BEAE}"/>
              </a:ext>
            </a:extLst>
          </p:cNvPr>
          <p:cNvSpPr/>
          <p:nvPr/>
        </p:nvSpPr>
        <p:spPr>
          <a:xfrm>
            <a:off x="2591613" y="3556394"/>
            <a:ext cx="1140526" cy="327906"/>
          </a:xfrm>
          <a:custGeom>
            <a:avLst/>
            <a:gdLst>
              <a:gd name="connsiteX0" fmla="*/ 0 w 780271"/>
              <a:gd name="connsiteY0" fmla="*/ 13447 h 243032"/>
              <a:gd name="connsiteX1" fmla="*/ 53788 w 780271"/>
              <a:gd name="connsiteY1" fmla="*/ 47064 h 243032"/>
              <a:gd name="connsiteX2" fmla="*/ 80682 w 780271"/>
              <a:gd name="connsiteY2" fmla="*/ 67235 h 243032"/>
              <a:gd name="connsiteX3" fmla="*/ 121023 w 780271"/>
              <a:gd name="connsiteY3" fmla="*/ 94129 h 243032"/>
              <a:gd name="connsiteX4" fmla="*/ 141194 w 780271"/>
              <a:gd name="connsiteY4" fmla="*/ 107576 h 243032"/>
              <a:gd name="connsiteX5" fmla="*/ 161364 w 780271"/>
              <a:gd name="connsiteY5" fmla="*/ 121023 h 243032"/>
              <a:gd name="connsiteX6" fmla="*/ 181535 w 780271"/>
              <a:gd name="connsiteY6" fmla="*/ 127747 h 243032"/>
              <a:gd name="connsiteX7" fmla="*/ 268941 w 780271"/>
              <a:gd name="connsiteY7" fmla="*/ 121023 h 243032"/>
              <a:gd name="connsiteX8" fmla="*/ 275664 w 780271"/>
              <a:gd name="connsiteY8" fmla="*/ 100853 h 243032"/>
              <a:gd name="connsiteX9" fmla="*/ 289112 w 780271"/>
              <a:gd name="connsiteY9" fmla="*/ 87405 h 243032"/>
              <a:gd name="connsiteX10" fmla="*/ 302559 w 780271"/>
              <a:gd name="connsiteY10" fmla="*/ 67235 h 243032"/>
              <a:gd name="connsiteX11" fmla="*/ 316006 w 780271"/>
              <a:gd name="connsiteY11" fmla="*/ 26894 h 243032"/>
              <a:gd name="connsiteX12" fmla="*/ 322729 w 780271"/>
              <a:gd name="connsiteY12" fmla="*/ 6723 h 243032"/>
              <a:gd name="connsiteX13" fmla="*/ 342900 w 780271"/>
              <a:gd name="connsiteY13" fmla="*/ 0 h 243032"/>
              <a:gd name="connsiteX14" fmla="*/ 403412 w 780271"/>
              <a:gd name="connsiteY14" fmla="*/ 6723 h 243032"/>
              <a:gd name="connsiteX15" fmla="*/ 430306 w 780271"/>
              <a:gd name="connsiteY15" fmla="*/ 13447 h 243032"/>
              <a:gd name="connsiteX16" fmla="*/ 470647 w 780271"/>
              <a:gd name="connsiteY16" fmla="*/ 20170 h 243032"/>
              <a:gd name="connsiteX17" fmla="*/ 510988 w 780271"/>
              <a:gd name="connsiteY17" fmla="*/ 47064 h 243032"/>
              <a:gd name="connsiteX18" fmla="*/ 551329 w 780271"/>
              <a:gd name="connsiteY18" fmla="*/ 73958 h 243032"/>
              <a:gd name="connsiteX19" fmla="*/ 571500 w 780271"/>
              <a:gd name="connsiteY19" fmla="*/ 94129 h 243032"/>
              <a:gd name="connsiteX20" fmla="*/ 611841 w 780271"/>
              <a:gd name="connsiteY20" fmla="*/ 107576 h 243032"/>
              <a:gd name="connsiteX21" fmla="*/ 652182 w 780271"/>
              <a:gd name="connsiteY21" fmla="*/ 121023 h 243032"/>
              <a:gd name="connsiteX22" fmla="*/ 672353 w 780271"/>
              <a:gd name="connsiteY22" fmla="*/ 127747 h 243032"/>
              <a:gd name="connsiteX23" fmla="*/ 692523 w 780271"/>
              <a:gd name="connsiteY23" fmla="*/ 141194 h 243032"/>
              <a:gd name="connsiteX24" fmla="*/ 732864 w 780271"/>
              <a:gd name="connsiteY24" fmla="*/ 174811 h 243032"/>
              <a:gd name="connsiteX25" fmla="*/ 739588 w 780271"/>
              <a:gd name="connsiteY25" fmla="*/ 235323 h 243032"/>
              <a:gd name="connsiteX26" fmla="*/ 759759 w 780271"/>
              <a:gd name="connsiteY26" fmla="*/ 242047 h 243032"/>
              <a:gd name="connsiteX27" fmla="*/ 773206 w 780271"/>
              <a:gd name="connsiteY27" fmla="*/ 221876 h 243032"/>
              <a:gd name="connsiteX28" fmla="*/ 779929 w 780271"/>
              <a:gd name="connsiteY28" fmla="*/ 147917 h 24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0271" h="243032">
                <a:moveTo>
                  <a:pt x="0" y="13447"/>
                </a:moveTo>
                <a:cubicBezTo>
                  <a:pt x="17929" y="24653"/>
                  <a:pt x="36196" y="35336"/>
                  <a:pt x="53788" y="47064"/>
                </a:cubicBezTo>
                <a:cubicBezTo>
                  <a:pt x="63112" y="53280"/>
                  <a:pt x="71502" y="60809"/>
                  <a:pt x="80682" y="67235"/>
                </a:cubicBezTo>
                <a:cubicBezTo>
                  <a:pt x="93922" y="76503"/>
                  <a:pt x="107576" y="85164"/>
                  <a:pt x="121023" y="94129"/>
                </a:cubicBezTo>
                <a:lnTo>
                  <a:pt x="141194" y="107576"/>
                </a:lnTo>
                <a:cubicBezTo>
                  <a:pt x="147917" y="112058"/>
                  <a:pt x="153698" y="118468"/>
                  <a:pt x="161364" y="121023"/>
                </a:cubicBezTo>
                <a:lnTo>
                  <a:pt x="181535" y="127747"/>
                </a:lnTo>
                <a:cubicBezTo>
                  <a:pt x="210670" y="125506"/>
                  <a:pt x="240844" y="129051"/>
                  <a:pt x="268941" y="121023"/>
                </a:cubicBezTo>
                <a:cubicBezTo>
                  <a:pt x="275755" y="119076"/>
                  <a:pt x="272018" y="106930"/>
                  <a:pt x="275664" y="100853"/>
                </a:cubicBezTo>
                <a:cubicBezTo>
                  <a:pt x="278926" y="95417"/>
                  <a:pt x="285152" y="92355"/>
                  <a:pt x="289112" y="87405"/>
                </a:cubicBezTo>
                <a:cubicBezTo>
                  <a:pt x="294160" y="81095"/>
                  <a:pt x="298077" y="73958"/>
                  <a:pt x="302559" y="67235"/>
                </a:cubicBezTo>
                <a:lnTo>
                  <a:pt x="316006" y="26894"/>
                </a:lnTo>
                <a:cubicBezTo>
                  <a:pt x="318247" y="20170"/>
                  <a:pt x="316005" y="8964"/>
                  <a:pt x="322729" y="6723"/>
                </a:cubicBezTo>
                <a:lnTo>
                  <a:pt x="342900" y="0"/>
                </a:lnTo>
                <a:cubicBezTo>
                  <a:pt x="363071" y="2241"/>
                  <a:pt x="383353" y="3637"/>
                  <a:pt x="403412" y="6723"/>
                </a:cubicBezTo>
                <a:cubicBezTo>
                  <a:pt x="412545" y="8128"/>
                  <a:pt x="421245" y="11635"/>
                  <a:pt x="430306" y="13447"/>
                </a:cubicBezTo>
                <a:cubicBezTo>
                  <a:pt x="443674" y="16121"/>
                  <a:pt x="457200" y="17929"/>
                  <a:pt x="470647" y="20170"/>
                </a:cubicBezTo>
                <a:cubicBezTo>
                  <a:pt x="509222" y="33030"/>
                  <a:pt x="473215" y="17686"/>
                  <a:pt x="510988" y="47064"/>
                </a:cubicBezTo>
                <a:cubicBezTo>
                  <a:pt x="523745" y="56986"/>
                  <a:pt x="539901" y="62530"/>
                  <a:pt x="551329" y="73958"/>
                </a:cubicBezTo>
                <a:cubicBezTo>
                  <a:pt x="558053" y="80682"/>
                  <a:pt x="563188" y="89511"/>
                  <a:pt x="571500" y="94129"/>
                </a:cubicBezTo>
                <a:cubicBezTo>
                  <a:pt x="583891" y="101013"/>
                  <a:pt x="598394" y="103094"/>
                  <a:pt x="611841" y="107576"/>
                </a:cubicBezTo>
                <a:lnTo>
                  <a:pt x="652182" y="121023"/>
                </a:lnTo>
                <a:cubicBezTo>
                  <a:pt x="658906" y="123264"/>
                  <a:pt x="666456" y="123816"/>
                  <a:pt x="672353" y="127747"/>
                </a:cubicBezTo>
                <a:cubicBezTo>
                  <a:pt x="679076" y="132229"/>
                  <a:pt x="686315" y="136021"/>
                  <a:pt x="692523" y="141194"/>
                </a:cubicBezTo>
                <a:cubicBezTo>
                  <a:pt x="744292" y="184334"/>
                  <a:pt x="682786" y="141425"/>
                  <a:pt x="732864" y="174811"/>
                </a:cubicBezTo>
                <a:cubicBezTo>
                  <a:pt x="735105" y="194982"/>
                  <a:pt x="732051" y="216480"/>
                  <a:pt x="739588" y="235323"/>
                </a:cubicBezTo>
                <a:cubicBezTo>
                  <a:pt x="742220" y="241903"/>
                  <a:pt x="753178" y="244679"/>
                  <a:pt x="759759" y="242047"/>
                </a:cubicBezTo>
                <a:cubicBezTo>
                  <a:pt x="767262" y="239046"/>
                  <a:pt x="768724" y="228600"/>
                  <a:pt x="773206" y="221876"/>
                </a:cubicBezTo>
                <a:cubicBezTo>
                  <a:pt x="782566" y="175072"/>
                  <a:pt x="779929" y="199686"/>
                  <a:pt x="779929" y="147917"/>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p:cNvPicPr>
            <a:picLocks noChangeAspect="1"/>
          </p:cNvPicPr>
          <p:nvPr/>
        </p:nvPicPr>
        <p:blipFill>
          <a:blip r:embed="rId15"/>
          <a:stretch>
            <a:fillRect/>
          </a:stretch>
        </p:blipFill>
        <p:spPr>
          <a:xfrm>
            <a:off x="6590895" y="2526316"/>
            <a:ext cx="4164595" cy="1381169"/>
          </a:xfrm>
          <a:prstGeom prst="rect">
            <a:avLst/>
          </a:prstGeom>
        </p:spPr>
      </p:pic>
      <p:sp>
        <p:nvSpPr>
          <p:cNvPr id="20" name="右箭头 19"/>
          <p:cNvSpPr/>
          <p:nvPr/>
        </p:nvSpPr>
        <p:spPr bwMode="auto">
          <a:xfrm>
            <a:off x="5207457" y="3170012"/>
            <a:ext cx="706171" cy="139879"/>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363538" marR="0" indent="-363538"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endParaRPr kumimoji="0" lang="zh-CN" altLang="en-US" sz="6000" b="0" i="0" u="none" strike="noStrike" cap="none" normalizeH="0" baseline="0" smtClean="0">
              <a:ln>
                <a:noFill/>
              </a:ln>
              <a:solidFill>
                <a:srgbClr val="6767CD"/>
              </a:solidFill>
              <a:effectLst/>
              <a:latin typeface="Times New Roman" pitchFamily="18" charset="0"/>
              <a:ea typeface="楷体_GB2312" pitchFamily="49" charset="-122"/>
            </a:endParaRPr>
          </a:p>
        </p:txBody>
      </p:sp>
      <p:sp>
        <p:nvSpPr>
          <p:cNvPr id="21" name="文本框 20"/>
          <p:cNvSpPr txBox="1"/>
          <p:nvPr/>
        </p:nvSpPr>
        <p:spPr>
          <a:xfrm>
            <a:off x="4844362" y="2631091"/>
            <a:ext cx="1432360" cy="369332"/>
          </a:xfrm>
          <a:prstGeom prst="rect">
            <a:avLst/>
          </a:prstGeom>
          <a:noFill/>
        </p:spPr>
        <p:txBody>
          <a:bodyPr wrap="square" rtlCol="0">
            <a:spAutoFit/>
          </a:bodyPr>
          <a:lstStyle/>
          <a:p>
            <a:pPr algn="ctr"/>
            <a:r>
              <a:rPr lang="en-US" altLang="zh-CN" dirty="0" smtClean="0"/>
              <a:t>Trajectory</a:t>
            </a:r>
            <a:endParaRPr lang="zh-CN" altLang="en-US" dirty="0"/>
          </a:p>
        </p:txBody>
      </p:sp>
    </p:spTree>
    <p:extLst>
      <p:ext uri="{BB962C8B-B14F-4D97-AF65-F5344CB8AC3E}">
        <p14:creationId xmlns:p14="http://schemas.microsoft.com/office/powerpoint/2010/main" val="162703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688" y="32114"/>
            <a:ext cx="5814962" cy="1162050"/>
          </a:xfrm>
        </p:spPr>
        <p:txBody>
          <a:bodyPr/>
          <a:lstStyle/>
          <a:p>
            <a:r>
              <a:rPr lang="en-US" altLang="zh-CN" sz="3600" kern="1200" dirty="0">
                <a:solidFill>
                  <a:schemeClr val="tx1"/>
                </a:solidFill>
                <a:latin typeface="+mj-lt"/>
                <a:cs typeface="+mn-cs"/>
              </a:rPr>
              <a:t>Trajectory </a:t>
            </a:r>
            <a:r>
              <a:rPr lang="en-US" altLang="zh-CN" sz="3600" kern="1200" dirty="0" smtClean="0">
                <a:solidFill>
                  <a:schemeClr val="tx1"/>
                </a:solidFill>
                <a:latin typeface="+mj-lt"/>
                <a:cs typeface="+mn-cs"/>
              </a:rPr>
              <a:t>with super node</a:t>
            </a:r>
            <a:endParaRPr lang="zh-CN" altLang="en-US" sz="3600" kern="1200" dirty="0">
              <a:solidFill>
                <a:schemeClr val="tx1"/>
              </a:solidFill>
              <a:latin typeface="+mj-lt"/>
              <a:cs typeface="+mn-cs"/>
            </a:endParaRPr>
          </a:p>
        </p:txBody>
      </p:sp>
      <p:sp>
        <p:nvSpPr>
          <p:cNvPr id="3" name="内容占位符 2"/>
          <p:cNvSpPr>
            <a:spLocks noGrp="1"/>
          </p:cNvSpPr>
          <p:nvPr>
            <p:ph idx="1"/>
          </p:nvPr>
        </p:nvSpPr>
        <p:spPr>
          <a:xfrm>
            <a:off x="400050" y="723900"/>
            <a:ext cx="11582399" cy="5743575"/>
          </a:xfrm>
        </p:spPr>
        <p:txBody>
          <a:bodyPr/>
          <a:lstStyle/>
          <a:p>
            <a:pPr marL="0" indent="0">
              <a:buNone/>
            </a:pPr>
            <a:r>
              <a:rPr lang="en-US" altLang="zh-CN" sz="2000" dirty="0" smtClean="0">
                <a:solidFill>
                  <a:srgbClr val="0070C0"/>
                </a:solidFill>
                <a:latin typeface="+mn-lt"/>
              </a:rPr>
              <a:t>Super node</a:t>
            </a:r>
          </a:p>
          <a:p>
            <a:r>
              <a:rPr lang="en-US" altLang="zh-CN" sz="2000" dirty="0" smtClean="0">
                <a:latin typeface="+mn-lt"/>
              </a:rPr>
              <a:t>      means the physical location, which represents as (longitude, latitude) tuples.</a:t>
            </a:r>
          </a:p>
          <a:p>
            <a:r>
              <a:rPr lang="en-US" altLang="zh-CN" sz="2000" dirty="0" smtClean="0">
                <a:latin typeface="+mn-lt"/>
              </a:rPr>
              <a:t>      means the semantic information or attributes of the location.</a:t>
            </a:r>
          </a:p>
          <a:p>
            <a:r>
              <a:rPr lang="en-US" altLang="zh-CN" sz="2000" dirty="0" smtClean="0">
                <a:latin typeface="+mn-lt"/>
              </a:rPr>
              <a:t>      means the users’ behaviors.</a:t>
            </a:r>
          </a:p>
          <a:p>
            <a:r>
              <a:rPr lang="en-US" altLang="zh-CN" sz="2000" dirty="0" smtClean="0">
                <a:latin typeface="+mn-lt"/>
              </a:rPr>
              <a:t>We redefine the trajectory                                                   .        might be varying with different users.</a:t>
            </a:r>
          </a:p>
        </p:txBody>
      </p:sp>
      <p:sp>
        <p:nvSpPr>
          <p:cNvPr id="5" name="灯片编号占位符 4"/>
          <p:cNvSpPr>
            <a:spLocks noGrp="1"/>
          </p:cNvSpPr>
          <p:nvPr>
            <p:ph type="sldNum" sz="quarter" idx="11"/>
          </p:nvPr>
        </p:nvSpPr>
        <p:spPr>
          <a:xfrm>
            <a:off x="8610600" y="6175375"/>
            <a:ext cx="2743200" cy="365125"/>
          </a:xfrm>
        </p:spPr>
        <p:txBody>
          <a:bodyPr/>
          <a:lstStyle/>
          <a:p>
            <a:fld id="{3F292634-1582-459B-980A-598EEF2269D3}" type="slidenum">
              <a:rPr lang="zh-CN" altLang="en-US" smtClean="0"/>
              <a:t>5</a:t>
            </a:fld>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789789995"/>
              </p:ext>
            </p:extLst>
          </p:nvPr>
        </p:nvGraphicFramePr>
        <p:xfrm>
          <a:off x="1724369" y="751059"/>
          <a:ext cx="2179638" cy="434975"/>
        </p:xfrm>
        <a:graphic>
          <a:graphicData uri="http://schemas.openxmlformats.org/presentationml/2006/ole">
            <mc:AlternateContent xmlns:mc="http://schemas.openxmlformats.org/markup-compatibility/2006">
              <mc:Choice xmlns:v="urn:schemas-microsoft-com:vml" Requires="v">
                <p:oleObj spid="_x0000_s4538" name="Equation" r:id="rId4" imgW="1206360" imgH="241200" progId="Equation.DSMT4">
                  <p:embed/>
                </p:oleObj>
              </mc:Choice>
              <mc:Fallback>
                <p:oleObj name="Equation" r:id="rId4" imgW="1206360" imgH="241200" progId="Equation.DSMT4">
                  <p:embed/>
                  <p:pic>
                    <p:nvPicPr>
                      <p:cNvPr id="0" name=""/>
                      <p:cNvPicPr/>
                      <p:nvPr/>
                    </p:nvPicPr>
                    <p:blipFill>
                      <a:blip r:embed="rId5"/>
                      <a:stretch>
                        <a:fillRect/>
                      </a:stretch>
                    </p:blipFill>
                    <p:spPr>
                      <a:xfrm>
                        <a:off x="1724369" y="751059"/>
                        <a:ext cx="2179638" cy="434975"/>
                      </a:xfrm>
                      <a:prstGeom prst="rect">
                        <a:avLst/>
                      </a:prstGeom>
                    </p:spPr>
                  </p:pic>
                </p:oleObj>
              </mc:Fallback>
            </mc:AlternateContent>
          </a:graphicData>
        </a:graphic>
      </p:graphicFrame>
      <p:pic>
        <p:nvPicPr>
          <p:cNvPr id="7" name="图片 6"/>
          <p:cNvPicPr>
            <a:picLocks noChangeAspect="1"/>
          </p:cNvPicPr>
          <p:nvPr/>
        </p:nvPicPr>
        <p:blipFill>
          <a:blip r:embed="rId6"/>
          <a:stretch>
            <a:fillRect/>
          </a:stretch>
        </p:blipFill>
        <p:spPr>
          <a:xfrm>
            <a:off x="1622768" y="2854305"/>
            <a:ext cx="8071553" cy="3243838"/>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1354927206"/>
              </p:ext>
            </p:extLst>
          </p:nvPr>
        </p:nvGraphicFramePr>
        <p:xfrm>
          <a:off x="896231" y="1098170"/>
          <a:ext cx="398981" cy="421147"/>
        </p:xfrm>
        <a:graphic>
          <a:graphicData uri="http://schemas.openxmlformats.org/presentationml/2006/ole">
            <mc:AlternateContent xmlns:mc="http://schemas.openxmlformats.org/markup-compatibility/2006">
              <mc:Choice xmlns:v="urn:schemas-microsoft-com:vml" Requires="v">
                <p:oleObj spid="_x0000_s4539" name="Equation" r:id="rId7" imgW="228600" imgH="241200" progId="Equation.DSMT4">
                  <p:embed/>
                </p:oleObj>
              </mc:Choice>
              <mc:Fallback>
                <p:oleObj name="Equation" r:id="rId7" imgW="228600" imgH="241200" progId="Equation.DSMT4">
                  <p:embed/>
                  <p:pic>
                    <p:nvPicPr>
                      <p:cNvPr id="0" name=""/>
                      <p:cNvPicPr/>
                      <p:nvPr/>
                    </p:nvPicPr>
                    <p:blipFill>
                      <a:blip r:embed="rId8"/>
                      <a:stretch>
                        <a:fillRect/>
                      </a:stretch>
                    </p:blipFill>
                    <p:spPr>
                      <a:xfrm>
                        <a:off x="896231" y="1098170"/>
                        <a:ext cx="398981" cy="42114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825047809"/>
              </p:ext>
            </p:extLst>
          </p:nvPr>
        </p:nvGraphicFramePr>
        <p:xfrm>
          <a:off x="896231" y="1462512"/>
          <a:ext cx="414385" cy="414385"/>
        </p:xfrm>
        <a:graphic>
          <a:graphicData uri="http://schemas.openxmlformats.org/presentationml/2006/ole">
            <mc:AlternateContent xmlns:mc="http://schemas.openxmlformats.org/markup-compatibility/2006">
              <mc:Choice xmlns:v="urn:schemas-microsoft-com:vml" Requires="v">
                <p:oleObj spid="_x0000_s4540" name="Equation" r:id="rId9" imgW="241200" imgH="241200" progId="Equation.DSMT4">
                  <p:embed/>
                </p:oleObj>
              </mc:Choice>
              <mc:Fallback>
                <p:oleObj name="Equation" r:id="rId9" imgW="241200" imgH="241200" progId="Equation.DSMT4">
                  <p:embed/>
                  <p:pic>
                    <p:nvPicPr>
                      <p:cNvPr id="0" name=""/>
                      <p:cNvPicPr/>
                      <p:nvPr/>
                    </p:nvPicPr>
                    <p:blipFill>
                      <a:blip r:embed="rId10"/>
                      <a:stretch>
                        <a:fillRect/>
                      </a:stretch>
                    </p:blipFill>
                    <p:spPr>
                      <a:xfrm>
                        <a:off x="896231" y="1462512"/>
                        <a:ext cx="414385" cy="41438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67449856"/>
              </p:ext>
            </p:extLst>
          </p:nvPr>
        </p:nvGraphicFramePr>
        <p:xfrm>
          <a:off x="905284" y="1858681"/>
          <a:ext cx="354069" cy="395725"/>
        </p:xfrm>
        <a:graphic>
          <a:graphicData uri="http://schemas.openxmlformats.org/presentationml/2006/ole">
            <mc:AlternateContent xmlns:mc="http://schemas.openxmlformats.org/markup-compatibility/2006">
              <mc:Choice xmlns:v="urn:schemas-microsoft-com:vml" Requires="v">
                <p:oleObj spid="_x0000_s4541" name="Equation" r:id="rId11" imgW="215640" imgH="241200" progId="Equation.DSMT4">
                  <p:embed/>
                </p:oleObj>
              </mc:Choice>
              <mc:Fallback>
                <p:oleObj name="Equation" r:id="rId11" imgW="215640" imgH="241200" progId="Equation.DSMT4">
                  <p:embed/>
                  <p:pic>
                    <p:nvPicPr>
                      <p:cNvPr id="0" name=""/>
                      <p:cNvPicPr/>
                      <p:nvPr/>
                    </p:nvPicPr>
                    <p:blipFill>
                      <a:blip r:embed="rId12"/>
                      <a:stretch>
                        <a:fillRect/>
                      </a:stretch>
                    </p:blipFill>
                    <p:spPr>
                      <a:xfrm>
                        <a:off x="905284" y="1858681"/>
                        <a:ext cx="354069" cy="39572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30739862"/>
              </p:ext>
            </p:extLst>
          </p:nvPr>
        </p:nvGraphicFramePr>
        <p:xfrm>
          <a:off x="3652929" y="2227247"/>
          <a:ext cx="3202620" cy="431559"/>
        </p:xfrm>
        <a:graphic>
          <a:graphicData uri="http://schemas.openxmlformats.org/presentationml/2006/ole">
            <mc:AlternateContent xmlns:mc="http://schemas.openxmlformats.org/markup-compatibility/2006">
              <mc:Choice xmlns:v="urn:schemas-microsoft-com:vml" Requires="v">
                <p:oleObj spid="_x0000_s4542" name="Equation" r:id="rId13" imgW="1790640" imgH="241200" progId="Equation.DSMT4">
                  <p:embed/>
                </p:oleObj>
              </mc:Choice>
              <mc:Fallback>
                <p:oleObj name="Equation" r:id="rId13" imgW="1790640" imgH="241200" progId="Equation.DSMT4">
                  <p:embed/>
                  <p:pic>
                    <p:nvPicPr>
                      <p:cNvPr id="0" name=""/>
                      <p:cNvPicPr/>
                      <p:nvPr/>
                    </p:nvPicPr>
                    <p:blipFill>
                      <a:blip r:embed="rId14"/>
                      <a:stretch>
                        <a:fillRect/>
                      </a:stretch>
                    </p:blipFill>
                    <p:spPr>
                      <a:xfrm>
                        <a:off x="3652929" y="2227247"/>
                        <a:ext cx="3202620" cy="431559"/>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21196318"/>
              </p:ext>
            </p:extLst>
          </p:nvPr>
        </p:nvGraphicFramePr>
        <p:xfrm>
          <a:off x="7007947" y="2200380"/>
          <a:ext cx="359121" cy="448901"/>
        </p:xfrm>
        <a:graphic>
          <a:graphicData uri="http://schemas.openxmlformats.org/presentationml/2006/ole">
            <mc:AlternateContent xmlns:mc="http://schemas.openxmlformats.org/markup-compatibility/2006">
              <mc:Choice xmlns:v="urn:schemas-microsoft-com:vml" Requires="v">
                <p:oleObj spid="_x0000_s4543" name="Equation" r:id="rId15" imgW="203040" imgH="253800" progId="Equation.DSMT4">
                  <p:embed/>
                </p:oleObj>
              </mc:Choice>
              <mc:Fallback>
                <p:oleObj name="Equation" r:id="rId15" imgW="203040" imgH="253800" progId="Equation.DSMT4">
                  <p:embed/>
                  <p:pic>
                    <p:nvPicPr>
                      <p:cNvPr id="0" name=""/>
                      <p:cNvPicPr/>
                      <p:nvPr/>
                    </p:nvPicPr>
                    <p:blipFill>
                      <a:blip r:embed="rId16"/>
                      <a:stretch>
                        <a:fillRect/>
                      </a:stretch>
                    </p:blipFill>
                    <p:spPr>
                      <a:xfrm>
                        <a:off x="7007947" y="2200380"/>
                        <a:ext cx="359121" cy="448901"/>
                      </a:xfrm>
                      <a:prstGeom prst="rect">
                        <a:avLst/>
                      </a:prstGeom>
                    </p:spPr>
                  </p:pic>
                </p:oleObj>
              </mc:Fallback>
            </mc:AlternateContent>
          </a:graphicData>
        </a:graphic>
      </p:graphicFrame>
      <p:sp>
        <p:nvSpPr>
          <p:cNvPr id="4" name="矩形 3"/>
          <p:cNvSpPr/>
          <p:nvPr/>
        </p:nvSpPr>
        <p:spPr>
          <a:xfrm>
            <a:off x="1103423" y="6171168"/>
            <a:ext cx="11210925" cy="369332"/>
          </a:xfrm>
          <a:prstGeom prst="rect">
            <a:avLst/>
          </a:prstGeom>
        </p:spPr>
        <p:txBody>
          <a:bodyPr wrap="square">
            <a:spAutoFit/>
          </a:bodyPr>
          <a:lstStyle/>
          <a:p>
            <a:r>
              <a:rPr lang="en-US" altLang="zh-CN" dirty="0">
                <a:solidFill>
                  <a:srgbClr val="0070C0"/>
                </a:solidFill>
              </a:rPr>
              <a:t>Physical location</a:t>
            </a:r>
            <a:r>
              <a:rPr lang="en-US" altLang="zh-CN" dirty="0"/>
              <a:t>, </a:t>
            </a:r>
            <a:r>
              <a:rPr lang="en-US" altLang="zh-CN" dirty="0">
                <a:solidFill>
                  <a:srgbClr val="0070C0"/>
                </a:solidFill>
              </a:rPr>
              <a:t>point-of-interest (POI)</a:t>
            </a:r>
            <a:r>
              <a:rPr lang="en-US" altLang="zh-CN" dirty="0"/>
              <a:t> and </a:t>
            </a:r>
            <a:r>
              <a:rPr lang="en-US" altLang="zh-CN" dirty="0">
                <a:solidFill>
                  <a:srgbClr val="0070C0"/>
                </a:solidFill>
              </a:rPr>
              <a:t>BOI </a:t>
            </a:r>
            <a:r>
              <a:rPr lang="en-US" altLang="zh-CN" dirty="0"/>
              <a:t>are 3 different channels to define the trajectory.</a:t>
            </a:r>
          </a:p>
        </p:txBody>
      </p:sp>
    </p:spTree>
    <p:extLst>
      <p:ext uri="{BB962C8B-B14F-4D97-AF65-F5344CB8AC3E}">
        <p14:creationId xmlns:p14="http://schemas.microsoft.com/office/powerpoint/2010/main" val="395090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763" y="38224"/>
            <a:ext cx="9703324" cy="1066675"/>
          </a:xfrm>
        </p:spPr>
        <p:txBody>
          <a:bodyPr/>
          <a:lstStyle/>
          <a:p>
            <a:r>
              <a:rPr lang="en-US" altLang="zh-CN" sz="3600" kern="1200" dirty="0" smtClean="0">
                <a:solidFill>
                  <a:schemeClr val="tx1"/>
                </a:solidFill>
                <a:latin typeface="+mj-lt"/>
                <a:cs typeface="+mn-cs"/>
              </a:rPr>
              <a:t>Features </a:t>
            </a:r>
            <a:r>
              <a:rPr lang="en-US" altLang="zh-CN" sz="3600" kern="1200" dirty="0" smtClean="0">
                <a:solidFill>
                  <a:schemeClr val="tx1"/>
                </a:solidFill>
                <a:latin typeface="+mj-lt"/>
                <a:cs typeface="+mn-cs"/>
              </a:rPr>
              <a:t>extraction motivated by NLP</a:t>
            </a:r>
            <a:endParaRPr lang="zh-CN" altLang="en-US" sz="3600" kern="1200" dirty="0">
              <a:solidFill>
                <a:schemeClr val="tx1"/>
              </a:solidFill>
              <a:latin typeface="+mj-lt"/>
              <a:cs typeface="+mn-cs"/>
            </a:endParaRPr>
          </a:p>
        </p:txBody>
      </p:sp>
      <p:sp>
        <p:nvSpPr>
          <p:cNvPr id="3" name="内容占位符 2"/>
          <p:cNvSpPr>
            <a:spLocks noGrp="1"/>
          </p:cNvSpPr>
          <p:nvPr>
            <p:ph idx="1"/>
          </p:nvPr>
        </p:nvSpPr>
        <p:spPr>
          <a:xfrm>
            <a:off x="298764" y="814811"/>
            <a:ext cx="11893236" cy="5906663"/>
          </a:xfrm>
        </p:spPr>
        <p:txBody>
          <a:bodyPr/>
          <a:lstStyle/>
          <a:p>
            <a:r>
              <a:rPr lang="en-US" altLang="zh-CN" sz="2000" dirty="0">
                <a:latin typeface="+mn-lt"/>
              </a:rPr>
              <a:t>In the real world, trajectory sequences are often </a:t>
            </a:r>
            <a:r>
              <a:rPr lang="en-US" altLang="zh-CN" sz="2000" dirty="0" smtClean="0">
                <a:solidFill>
                  <a:srgbClr val="0070C0"/>
                </a:solidFill>
                <a:latin typeface="+mn-lt"/>
              </a:rPr>
              <a:t>high-dimensional</a:t>
            </a:r>
            <a:r>
              <a:rPr lang="en-US" altLang="zh-CN" sz="2000" dirty="0">
                <a:latin typeface="+mn-lt"/>
              </a:rPr>
              <a:t>, </a:t>
            </a:r>
            <a:r>
              <a:rPr lang="en-US" altLang="zh-CN" sz="2000" dirty="0">
                <a:solidFill>
                  <a:srgbClr val="0070C0"/>
                </a:solidFill>
                <a:latin typeface="+mn-lt"/>
              </a:rPr>
              <a:t>sparse</a:t>
            </a:r>
            <a:r>
              <a:rPr lang="en-US" altLang="zh-CN" sz="2000" dirty="0">
                <a:latin typeface="+mn-lt"/>
              </a:rPr>
              <a:t> and </a:t>
            </a:r>
            <a:r>
              <a:rPr lang="en-US" altLang="zh-CN" sz="2000" dirty="0">
                <a:solidFill>
                  <a:srgbClr val="0070C0"/>
                </a:solidFill>
                <a:latin typeface="+mn-lt"/>
              </a:rPr>
              <a:t>not uniformly sampled</a:t>
            </a:r>
            <a:r>
              <a:rPr lang="en-US" altLang="zh-CN" sz="2000" dirty="0" smtClean="0">
                <a:latin typeface="+mn-lt"/>
              </a:rPr>
              <a:t>.</a:t>
            </a:r>
          </a:p>
          <a:p>
            <a:r>
              <a:rPr lang="en-US" altLang="zh-CN" sz="2000" dirty="0" smtClean="0">
                <a:latin typeface="+mn-lt"/>
              </a:rPr>
              <a:t>Ref. [1] </a:t>
            </a:r>
            <a:r>
              <a:rPr lang="en-US" altLang="zh-CN" sz="2000" dirty="0" smtClean="0">
                <a:latin typeface="+mn-lt"/>
              </a:rPr>
              <a:t>pointed out that trajectory patterns follow a </a:t>
            </a:r>
            <a:r>
              <a:rPr lang="en-US" altLang="zh-CN" sz="2000" dirty="0" smtClean="0">
                <a:solidFill>
                  <a:srgbClr val="0070C0"/>
                </a:solidFill>
                <a:latin typeface="+mn-lt"/>
              </a:rPr>
              <a:t>pow-law distribution</a:t>
            </a:r>
            <a:r>
              <a:rPr lang="en-US" altLang="zh-CN" sz="2000" dirty="0" smtClean="0">
                <a:latin typeface="+mn-lt"/>
              </a:rPr>
              <a:t>, which is similar to language model.</a:t>
            </a:r>
          </a:p>
          <a:p>
            <a:r>
              <a:rPr lang="en-US" altLang="zh-CN" sz="2000" dirty="0" smtClean="0">
                <a:solidFill>
                  <a:schemeClr val="tx2"/>
                </a:solidFill>
                <a:latin typeface="+mn-lt"/>
              </a:rPr>
              <a:t>The Embedding Block</a:t>
            </a:r>
            <a:r>
              <a:rPr lang="en-US" altLang="zh-CN" sz="2000" dirty="0" smtClean="0">
                <a:latin typeface="+mn-lt"/>
              </a:rPr>
              <a:t>: map super nodes </a:t>
            </a:r>
            <a:r>
              <a:rPr lang="en-US" altLang="zh-CN" sz="2000" dirty="0" smtClean="0">
                <a:latin typeface="+mn-lt"/>
              </a:rPr>
              <a:t>into low-dimensional </a:t>
            </a:r>
            <a:r>
              <a:rPr lang="en-US" altLang="zh-CN" sz="2000" dirty="0" smtClean="0">
                <a:latin typeface="+mn-lt"/>
              </a:rPr>
              <a:t>space.</a:t>
            </a:r>
          </a:p>
          <a:p>
            <a:r>
              <a:rPr lang="en-US" altLang="zh-CN" sz="2000" dirty="0" smtClean="0">
                <a:solidFill>
                  <a:schemeClr val="tx2"/>
                </a:solidFill>
                <a:latin typeface="+mn-lt"/>
              </a:rPr>
              <a:t>The Self-attention Block: </a:t>
            </a:r>
            <a:r>
              <a:rPr lang="en-US" altLang="zh-CN" sz="2000" dirty="0" smtClean="0">
                <a:latin typeface="+mn-lt"/>
              </a:rPr>
              <a:t>extract </a:t>
            </a:r>
            <a:r>
              <a:rPr lang="en-US" altLang="zh-CN" sz="2000" dirty="0">
                <a:latin typeface="+mn-lt"/>
              </a:rPr>
              <a:t>global </a:t>
            </a:r>
            <a:r>
              <a:rPr lang="en-US" altLang="zh-CN" sz="2000" dirty="0" smtClean="0">
                <a:latin typeface="+mn-lt"/>
              </a:rPr>
              <a:t>feature from highly-related sequences.</a:t>
            </a:r>
            <a:endParaRPr lang="en-US" altLang="zh-CN" sz="2000" dirty="0">
              <a:latin typeface="+mn-lt"/>
            </a:endParaRPr>
          </a:p>
          <a:p>
            <a:endParaRPr lang="en-US" altLang="zh-CN" sz="2000" dirty="0" smtClean="0">
              <a:latin typeface="+mn-lt"/>
            </a:endParaRPr>
          </a:p>
          <a:p>
            <a:endParaRPr lang="en-US" altLang="zh-CN" sz="2000" dirty="0" smtClean="0">
              <a:latin typeface="+mn-lt"/>
            </a:endParaRPr>
          </a:p>
        </p:txBody>
      </p:sp>
      <p:sp>
        <p:nvSpPr>
          <p:cNvPr id="5" name="灯片编号占位符 4"/>
          <p:cNvSpPr>
            <a:spLocks noGrp="1"/>
          </p:cNvSpPr>
          <p:nvPr>
            <p:ph type="sldNum" sz="quarter" idx="11"/>
          </p:nvPr>
        </p:nvSpPr>
        <p:spPr/>
        <p:txBody>
          <a:bodyPr/>
          <a:lstStyle/>
          <a:p>
            <a:fld id="{3F292634-1582-459B-980A-598EEF2269D3}" type="slidenum">
              <a:rPr lang="zh-CN" altLang="en-US" smtClean="0"/>
              <a:t>6</a:t>
            </a:fld>
            <a:endParaRPr lang="zh-CN" altLang="en-US"/>
          </a:p>
        </p:txBody>
      </p:sp>
      <p:sp>
        <p:nvSpPr>
          <p:cNvPr id="6" name="文本框 5"/>
          <p:cNvSpPr txBox="1"/>
          <p:nvPr/>
        </p:nvSpPr>
        <p:spPr>
          <a:xfrm>
            <a:off x="491526" y="5638666"/>
            <a:ext cx="11233749" cy="900246"/>
          </a:xfrm>
          <a:prstGeom prst="rect">
            <a:avLst/>
          </a:prstGeom>
          <a:noFill/>
        </p:spPr>
        <p:txBody>
          <a:bodyPr wrap="square" rtlCol="0">
            <a:spAutoFit/>
          </a:bodyPr>
          <a:lstStyle/>
          <a:p>
            <a:r>
              <a:rPr lang="en-US" altLang="zh-CN" sz="1050" dirty="0" smtClean="0"/>
              <a:t>[1] H</a:t>
            </a:r>
            <a:r>
              <a:rPr lang="en-US" altLang="zh-CN" sz="1050" dirty="0"/>
              <a:t>. Gao, J. Tang, and H. Liu, “Exploring Social-Historical Ties </a:t>
            </a:r>
            <a:r>
              <a:rPr lang="en-US" altLang="zh-CN" sz="1050" dirty="0" smtClean="0"/>
              <a:t>on Location-Based </a:t>
            </a:r>
            <a:r>
              <a:rPr lang="en-US" altLang="zh-CN" sz="1050" dirty="0"/>
              <a:t>Social Networks,” Proceedings of the 6th </a:t>
            </a:r>
            <a:r>
              <a:rPr lang="en-US" altLang="zh-CN" sz="1050" dirty="0" smtClean="0"/>
              <a:t>International AAAI </a:t>
            </a:r>
            <a:r>
              <a:rPr lang="en-US" altLang="zh-CN" sz="1050" dirty="0"/>
              <a:t>Conference on Weblogs and Social Media, 11 2012</a:t>
            </a:r>
            <a:r>
              <a:rPr lang="en-US" altLang="zh-CN" sz="1050" dirty="0" smtClean="0"/>
              <a:t>.</a:t>
            </a:r>
          </a:p>
          <a:p>
            <a:r>
              <a:rPr lang="en-US" altLang="zh-CN" sz="1050" dirty="0" smtClean="0"/>
              <a:t>[2] T</a:t>
            </a:r>
            <a:r>
              <a:rPr lang="en-US" altLang="zh-CN" sz="1050" dirty="0"/>
              <a:t>. </a:t>
            </a:r>
            <a:r>
              <a:rPr lang="en-US" altLang="zh-CN" sz="1050" dirty="0" err="1"/>
              <a:t>Mikolov</a:t>
            </a:r>
            <a:r>
              <a:rPr lang="en-US" altLang="zh-CN" sz="1050" dirty="0"/>
              <a:t>, K. Chen, G. </a:t>
            </a:r>
            <a:r>
              <a:rPr lang="en-US" altLang="zh-CN" sz="1050" dirty="0" err="1"/>
              <a:t>Corrado</a:t>
            </a:r>
            <a:r>
              <a:rPr lang="en-US" altLang="zh-CN" sz="1050" dirty="0"/>
              <a:t>, and J. Dean, “Efficient Estimation </a:t>
            </a:r>
            <a:r>
              <a:rPr lang="en-US" altLang="zh-CN" sz="1050" dirty="0" smtClean="0"/>
              <a:t>of Word </a:t>
            </a:r>
            <a:r>
              <a:rPr lang="en-US" altLang="zh-CN" sz="1050" dirty="0"/>
              <a:t>Representations in Vector Space,” in 1st International </a:t>
            </a:r>
            <a:r>
              <a:rPr lang="en-US" altLang="zh-CN" sz="1050" dirty="0" smtClean="0"/>
              <a:t>Conference on </a:t>
            </a:r>
            <a:r>
              <a:rPr lang="en-US" altLang="zh-CN" sz="1050" dirty="0"/>
              <a:t>Learning Representations, ICLR 2013, Scottsdale, Arizona, USA, </a:t>
            </a:r>
            <a:r>
              <a:rPr lang="en-US" altLang="zh-CN" sz="1050" dirty="0" smtClean="0"/>
              <a:t>May 2-4</a:t>
            </a:r>
            <a:r>
              <a:rPr lang="en-US" altLang="zh-CN" sz="1050" dirty="0"/>
              <a:t>, 2013, Workshop Track Proceedings, 2013.</a:t>
            </a:r>
            <a:endParaRPr lang="en-US" altLang="zh-CN" sz="1050" dirty="0" smtClean="0"/>
          </a:p>
          <a:p>
            <a:r>
              <a:rPr lang="en-US" altLang="zh-CN" sz="1050" dirty="0" smtClean="0"/>
              <a:t>[3] </a:t>
            </a:r>
            <a:r>
              <a:rPr lang="en-US" altLang="zh-CN" sz="1050" dirty="0" err="1" smtClean="0"/>
              <a:t>Jianlong</a:t>
            </a:r>
            <a:r>
              <a:rPr lang="en-US" altLang="zh-CN" sz="1050" dirty="0" smtClean="0"/>
              <a:t> Fu, </a:t>
            </a:r>
            <a:r>
              <a:rPr lang="en-US" altLang="zh-CN" sz="1050" dirty="0" err="1" smtClean="0"/>
              <a:t>Heliang</a:t>
            </a:r>
            <a:r>
              <a:rPr lang="en-US" altLang="zh-CN" sz="1050" dirty="0" smtClean="0"/>
              <a:t> Zheng, Tao Mei; Proceedings of the IEEE Conference on Computer Vision and Pattern Recognition (CVPR), 2017, pp. 4438-4446</a:t>
            </a:r>
          </a:p>
          <a:p>
            <a:r>
              <a:rPr lang="en-US" altLang="zh-CN" sz="1050" dirty="0" smtClean="0"/>
              <a:t>[4] </a:t>
            </a:r>
            <a:r>
              <a:rPr lang="en-US" altLang="zh-CN" sz="1050" dirty="0"/>
              <a:t>Lin, </a:t>
            </a:r>
            <a:r>
              <a:rPr lang="en-US" altLang="zh-CN" sz="1050" dirty="0" err="1"/>
              <a:t>Zhouhan</a:t>
            </a:r>
            <a:r>
              <a:rPr lang="en-US" altLang="zh-CN" sz="1050" dirty="0"/>
              <a:t> &amp; Feng, </a:t>
            </a:r>
            <a:r>
              <a:rPr lang="en-US" altLang="zh-CN" sz="1050" dirty="0" err="1"/>
              <a:t>Minwei</a:t>
            </a:r>
            <a:r>
              <a:rPr lang="en-US" altLang="zh-CN" sz="1050" dirty="0"/>
              <a:t> &amp; Dos Santos, Cicero &amp; Yu, Mo &amp; Xiang, Bing &amp; Zhou, Bowen &amp; </a:t>
            </a:r>
            <a:r>
              <a:rPr lang="en-US" altLang="zh-CN" sz="1050" dirty="0" err="1"/>
              <a:t>Bengio</a:t>
            </a:r>
            <a:r>
              <a:rPr lang="en-US" altLang="zh-CN" sz="1050" dirty="0"/>
              <a:t>, Y.. (2017). A Structured Self-attentive Sentence Embedding. </a:t>
            </a:r>
            <a:endParaRPr lang="zh-CN" altLang="en-US" sz="1050" dirty="0"/>
          </a:p>
        </p:txBody>
      </p:sp>
      <p:pic>
        <p:nvPicPr>
          <p:cNvPr id="8" name="图片 7"/>
          <p:cNvPicPr>
            <a:picLocks noChangeAspect="1"/>
          </p:cNvPicPr>
          <p:nvPr/>
        </p:nvPicPr>
        <p:blipFill>
          <a:blip r:embed="rId3"/>
          <a:stretch>
            <a:fillRect/>
          </a:stretch>
        </p:blipFill>
        <p:spPr>
          <a:xfrm>
            <a:off x="567725" y="2659491"/>
            <a:ext cx="6928449" cy="2178345"/>
          </a:xfrm>
          <a:prstGeom prst="rect">
            <a:avLst/>
          </a:prstGeom>
        </p:spPr>
      </p:pic>
      <p:pic>
        <p:nvPicPr>
          <p:cNvPr id="9" name="图片 8"/>
          <p:cNvPicPr>
            <a:picLocks noChangeAspect="1"/>
          </p:cNvPicPr>
          <p:nvPr/>
        </p:nvPicPr>
        <p:blipFill>
          <a:blip r:embed="rId4"/>
          <a:stretch>
            <a:fillRect/>
          </a:stretch>
        </p:blipFill>
        <p:spPr>
          <a:xfrm>
            <a:off x="8094130" y="2659491"/>
            <a:ext cx="3205647" cy="2176132"/>
          </a:xfrm>
          <a:prstGeom prst="rect">
            <a:avLst/>
          </a:prstGeom>
        </p:spPr>
      </p:pic>
      <p:sp>
        <p:nvSpPr>
          <p:cNvPr id="4" name="矩形 3"/>
          <p:cNvSpPr/>
          <p:nvPr/>
        </p:nvSpPr>
        <p:spPr>
          <a:xfrm>
            <a:off x="567725" y="4900607"/>
            <a:ext cx="11734800" cy="369332"/>
          </a:xfrm>
          <a:prstGeom prst="rect">
            <a:avLst/>
          </a:prstGeom>
        </p:spPr>
        <p:txBody>
          <a:bodyPr wrap="square">
            <a:spAutoFit/>
          </a:bodyPr>
          <a:lstStyle/>
          <a:p>
            <a:r>
              <a:rPr lang="en-US" altLang="zh-CN" dirty="0"/>
              <a:t>Self-attention mechanisms </a:t>
            </a:r>
            <a:r>
              <a:rPr lang="en-US" altLang="zh-CN" dirty="0"/>
              <a:t>are effective </a:t>
            </a:r>
            <a:r>
              <a:rPr lang="en-US" altLang="zh-CN" dirty="0"/>
              <a:t>in NLP [3] and </a:t>
            </a:r>
            <a:r>
              <a:rPr lang="en-US" altLang="zh-CN" dirty="0" smtClean="0"/>
              <a:t>CV[4] to extract </a:t>
            </a:r>
            <a:r>
              <a:rPr lang="en-US" altLang="zh-CN" dirty="0"/>
              <a:t>global feature from highly-related sequences.</a:t>
            </a:r>
          </a:p>
        </p:txBody>
      </p:sp>
    </p:spTree>
    <p:extLst>
      <p:ext uri="{BB962C8B-B14F-4D97-AF65-F5344CB8AC3E}">
        <p14:creationId xmlns:p14="http://schemas.microsoft.com/office/powerpoint/2010/main" val="32559241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5430" y="35573"/>
            <a:ext cx="9494066" cy="596856"/>
          </a:xfrm>
        </p:spPr>
        <p:txBody>
          <a:bodyPr/>
          <a:lstStyle/>
          <a:p>
            <a:r>
              <a:rPr lang="en-US" altLang="zh-CN" sz="3600" kern="1200" dirty="0">
                <a:solidFill>
                  <a:schemeClr val="tx1"/>
                </a:solidFill>
                <a:latin typeface="+mj-lt"/>
                <a:cs typeface="+mn-cs"/>
              </a:rPr>
              <a:t>An </a:t>
            </a:r>
            <a:r>
              <a:rPr lang="en-US" altLang="zh-CN" sz="3600" kern="1200" dirty="0" smtClean="0">
                <a:solidFill>
                  <a:schemeClr val="tx1"/>
                </a:solidFill>
                <a:latin typeface="+mj-lt"/>
                <a:cs typeface="+mn-cs"/>
              </a:rPr>
              <a:t>unsupervised feature-based model</a:t>
            </a:r>
            <a:endParaRPr lang="zh-CN" altLang="en-US" sz="3600" kern="1200" dirty="0">
              <a:solidFill>
                <a:schemeClr val="tx1"/>
              </a:solidFill>
              <a:latin typeface="+mj-lt"/>
              <a:cs typeface="+mn-cs"/>
            </a:endParaRPr>
          </a:p>
        </p:txBody>
      </p:sp>
      <p:sp>
        <p:nvSpPr>
          <p:cNvPr id="3" name="内容占位符 2"/>
          <p:cNvSpPr>
            <a:spLocks noGrp="1"/>
          </p:cNvSpPr>
          <p:nvPr>
            <p:ph idx="1"/>
          </p:nvPr>
        </p:nvSpPr>
        <p:spPr>
          <a:xfrm>
            <a:off x="425513" y="733331"/>
            <a:ext cx="11452634" cy="5857592"/>
          </a:xfrm>
        </p:spPr>
        <p:txBody>
          <a:bodyPr/>
          <a:lstStyle/>
          <a:p>
            <a:r>
              <a:rPr lang="en-US" altLang="zh-CN" sz="2000" dirty="0" smtClean="0">
                <a:latin typeface="+mn-lt"/>
              </a:rPr>
              <a:t>BERT[1] is a novel pre-training model to embed a word into low-dimensional space.</a:t>
            </a:r>
          </a:p>
          <a:p>
            <a:r>
              <a:rPr lang="en-US" altLang="zh-CN" sz="2000" dirty="0" smtClean="0">
                <a:latin typeface="+mn-lt"/>
              </a:rPr>
              <a:t>As trajectory sequences have 3 attributes in this work, i.e., 3 different sequences</a:t>
            </a:r>
          </a:p>
          <a:p>
            <a:pPr marL="0" indent="0">
              <a:buNone/>
            </a:pPr>
            <a:endParaRPr lang="en-US" altLang="zh-CN" sz="2000" dirty="0">
              <a:latin typeface="+mn-lt"/>
            </a:endParaRPr>
          </a:p>
          <a:p>
            <a:r>
              <a:rPr lang="en-US" altLang="zh-CN" sz="2000" dirty="0" smtClean="0">
                <a:latin typeface="+mn-lt"/>
              </a:rPr>
              <a:t>Mapping model                           map sequences in trajectory space into vectors.</a:t>
            </a:r>
          </a:p>
          <a:p>
            <a:r>
              <a:rPr lang="en-US" altLang="zh-CN" sz="2000" dirty="0" smtClean="0">
                <a:latin typeface="+mn-lt"/>
              </a:rPr>
              <a:t>Different attributes depict the trajectory patterns in different channel.</a:t>
            </a:r>
          </a:p>
          <a:p>
            <a:endParaRPr lang="en-US" altLang="zh-CN" sz="2000" dirty="0" smtClean="0">
              <a:latin typeface="+mn-lt"/>
            </a:endParaRPr>
          </a:p>
          <a:p>
            <a:r>
              <a:rPr lang="en-US" altLang="zh-CN" sz="2000" dirty="0" smtClean="0">
                <a:latin typeface="+mn-lt"/>
              </a:rPr>
              <a:t>Fusing the attributes by concatenation, user i’s trajectory pattern can be</a:t>
            </a:r>
          </a:p>
        </p:txBody>
      </p:sp>
      <p:sp>
        <p:nvSpPr>
          <p:cNvPr id="5" name="灯片编号占位符 4"/>
          <p:cNvSpPr>
            <a:spLocks noGrp="1"/>
          </p:cNvSpPr>
          <p:nvPr>
            <p:ph type="sldNum" sz="quarter" idx="11"/>
          </p:nvPr>
        </p:nvSpPr>
        <p:spPr/>
        <p:txBody>
          <a:bodyPr/>
          <a:lstStyle/>
          <a:p>
            <a:fld id="{3F292634-1582-459B-980A-598EEF2269D3}" type="slidenum">
              <a:rPr lang="zh-CN" altLang="en-US" smtClean="0"/>
              <a:t>7</a:t>
            </a:fld>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20431558"/>
              </p:ext>
            </p:extLst>
          </p:nvPr>
        </p:nvGraphicFramePr>
        <p:xfrm>
          <a:off x="1214348" y="1458859"/>
          <a:ext cx="2912850" cy="413016"/>
        </p:xfrm>
        <a:graphic>
          <a:graphicData uri="http://schemas.openxmlformats.org/presentationml/2006/ole">
            <mc:AlternateContent xmlns:mc="http://schemas.openxmlformats.org/markup-compatibility/2006">
              <mc:Choice xmlns:v="urn:schemas-microsoft-com:vml" Requires="v">
                <p:oleObj spid="_x0000_s4005" name="Equation" r:id="rId4" imgW="1701720" imgH="241200" progId="Equation.DSMT4">
                  <p:embed/>
                </p:oleObj>
              </mc:Choice>
              <mc:Fallback>
                <p:oleObj name="Equation" r:id="rId4" imgW="1701720" imgH="241200" progId="Equation.DSMT4">
                  <p:embed/>
                  <p:pic>
                    <p:nvPicPr>
                      <p:cNvPr id="0" name=""/>
                      <p:cNvPicPr/>
                      <p:nvPr/>
                    </p:nvPicPr>
                    <p:blipFill>
                      <a:blip r:embed="rId5"/>
                      <a:stretch>
                        <a:fillRect/>
                      </a:stretch>
                    </p:blipFill>
                    <p:spPr>
                      <a:xfrm>
                        <a:off x="1214348" y="1458859"/>
                        <a:ext cx="2912850" cy="413016"/>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58619763"/>
              </p:ext>
            </p:extLst>
          </p:nvPr>
        </p:nvGraphicFramePr>
        <p:xfrm>
          <a:off x="4389689" y="1455361"/>
          <a:ext cx="2959440" cy="416514"/>
        </p:xfrm>
        <a:graphic>
          <a:graphicData uri="http://schemas.openxmlformats.org/presentationml/2006/ole">
            <mc:AlternateContent xmlns:mc="http://schemas.openxmlformats.org/markup-compatibility/2006">
              <mc:Choice xmlns:v="urn:schemas-microsoft-com:vml" Requires="v">
                <p:oleObj spid="_x0000_s4006" name="Equation" r:id="rId6" imgW="1714320" imgH="241200" progId="Equation.DSMT4">
                  <p:embed/>
                </p:oleObj>
              </mc:Choice>
              <mc:Fallback>
                <p:oleObj name="Equation" r:id="rId6" imgW="1714320" imgH="241200" progId="Equation.DSMT4">
                  <p:embed/>
                  <p:pic>
                    <p:nvPicPr>
                      <p:cNvPr id="0" name=""/>
                      <p:cNvPicPr/>
                      <p:nvPr/>
                    </p:nvPicPr>
                    <p:blipFill>
                      <a:blip r:embed="rId7"/>
                      <a:stretch>
                        <a:fillRect/>
                      </a:stretch>
                    </p:blipFill>
                    <p:spPr>
                      <a:xfrm>
                        <a:off x="4389689" y="1455361"/>
                        <a:ext cx="2959440" cy="416514"/>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08836724"/>
              </p:ext>
            </p:extLst>
          </p:nvPr>
        </p:nvGraphicFramePr>
        <p:xfrm>
          <a:off x="7565777" y="1456641"/>
          <a:ext cx="2998246" cy="448556"/>
        </p:xfrm>
        <a:graphic>
          <a:graphicData uri="http://schemas.openxmlformats.org/presentationml/2006/ole">
            <mc:AlternateContent xmlns:mc="http://schemas.openxmlformats.org/markup-compatibility/2006">
              <mc:Choice xmlns:v="urn:schemas-microsoft-com:vml" Requires="v">
                <p:oleObj spid="_x0000_s4007" name="Equation" r:id="rId8" imgW="1612800" imgH="241200" progId="Equation.DSMT4">
                  <p:embed/>
                </p:oleObj>
              </mc:Choice>
              <mc:Fallback>
                <p:oleObj name="Equation" r:id="rId8" imgW="1612800" imgH="241200" progId="Equation.DSMT4">
                  <p:embed/>
                  <p:pic>
                    <p:nvPicPr>
                      <p:cNvPr id="0" name=""/>
                      <p:cNvPicPr/>
                      <p:nvPr/>
                    </p:nvPicPr>
                    <p:blipFill>
                      <a:blip r:embed="rId9"/>
                      <a:stretch>
                        <a:fillRect/>
                      </a:stretch>
                    </p:blipFill>
                    <p:spPr>
                      <a:xfrm>
                        <a:off x="7565777" y="1456641"/>
                        <a:ext cx="2998246" cy="44855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836454577"/>
              </p:ext>
            </p:extLst>
          </p:nvPr>
        </p:nvGraphicFramePr>
        <p:xfrm>
          <a:off x="2670175" y="1833563"/>
          <a:ext cx="1555750" cy="423862"/>
        </p:xfrm>
        <a:graphic>
          <a:graphicData uri="http://schemas.openxmlformats.org/presentationml/2006/ole">
            <mc:AlternateContent xmlns:mc="http://schemas.openxmlformats.org/markup-compatibility/2006">
              <mc:Choice xmlns:v="urn:schemas-microsoft-com:vml" Requires="v">
                <p:oleObj spid="_x0000_s4008" name="Equation" r:id="rId10" imgW="838080" imgH="228600" progId="Equation.DSMT4">
                  <p:embed/>
                </p:oleObj>
              </mc:Choice>
              <mc:Fallback>
                <p:oleObj name="Equation" r:id="rId10" imgW="838080" imgH="228600" progId="Equation.DSMT4">
                  <p:embed/>
                  <p:pic>
                    <p:nvPicPr>
                      <p:cNvPr id="0" name=""/>
                      <p:cNvPicPr/>
                      <p:nvPr/>
                    </p:nvPicPr>
                    <p:blipFill>
                      <a:blip r:embed="rId11"/>
                      <a:stretch>
                        <a:fillRect/>
                      </a:stretch>
                    </p:blipFill>
                    <p:spPr>
                      <a:xfrm>
                        <a:off x="2670175" y="1833563"/>
                        <a:ext cx="1555750" cy="42386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30582144"/>
              </p:ext>
            </p:extLst>
          </p:nvPr>
        </p:nvGraphicFramePr>
        <p:xfrm>
          <a:off x="3734248" y="2569271"/>
          <a:ext cx="4368603" cy="453571"/>
        </p:xfrm>
        <a:graphic>
          <a:graphicData uri="http://schemas.openxmlformats.org/presentationml/2006/ole">
            <mc:AlternateContent xmlns:mc="http://schemas.openxmlformats.org/markup-compatibility/2006">
              <mc:Choice xmlns:v="urn:schemas-microsoft-com:vml" Requires="v">
                <p:oleObj spid="_x0000_s4009" name="Equation" r:id="rId12" imgW="2323800" imgH="241200" progId="Equation.DSMT4">
                  <p:embed/>
                </p:oleObj>
              </mc:Choice>
              <mc:Fallback>
                <p:oleObj name="Equation" r:id="rId12" imgW="2323800" imgH="241200" progId="Equation.DSMT4">
                  <p:embed/>
                  <p:pic>
                    <p:nvPicPr>
                      <p:cNvPr id="0" name=""/>
                      <p:cNvPicPr/>
                      <p:nvPr/>
                    </p:nvPicPr>
                    <p:blipFill>
                      <a:blip r:embed="rId13"/>
                      <a:stretch>
                        <a:fillRect/>
                      </a:stretch>
                    </p:blipFill>
                    <p:spPr>
                      <a:xfrm>
                        <a:off x="3734248" y="2569271"/>
                        <a:ext cx="4368603" cy="45357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31565632"/>
              </p:ext>
            </p:extLst>
          </p:nvPr>
        </p:nvGraphicFramePr>
        <p:xfrm>
          <a:off x="8261309" y="2949075"/>
          <a:ext cx="2284608" cy="434075"/>
        </p:xfrm>
        <a:graphic>
          <a:graphicData uri="http://schemas.openxmlformats.org/presentationml/2006/ole">
            <mc:AlternateContent xmlns:mc="http://schemas.openxmlformats.org/markup-compatibility/2006">
              <mc:Choice xmlns:v="urn:schemas-microsoft-com:vml" Requires="v">
                <p:oleObj spid="_x0000_s4010" name="Equation" r:id="rId14" imgW="1269720" imgH="241200" progId="Equation.DSMT4">
                  <p:embed/>
                </p:oleObj>
              </mc:Choice>
              <mc:Fallback>
                <p:oleObj name="Equation" r:id="rId14" imgW="1269720" imgH="241200" progId="Equation.DSMT4">
                  <p:embed/>
                  <p:pic>
                    <p:nvPicPr>
                      <p:cNvPr id="0" name=""/>
                      <p:cNvPicPr/>
                      <p:nvPr/>
                    </p:nvPicPr>
                    <p:blipFill>
                      <a:blip r:embed="rId15"/>
                      <a:stretch>
                        <a:fillRect/>
                      </a:stretch>
                    </p:blipFill>
                    <p:spPr>
                      <a:xfrm>
                        <a:off x="8261309" y="2949075"/>
                        <a:ext cx="2284608" cy="434075"/>
                      </a:xfrm>
                      <a:prstGeom prst="rect">
                        <a:avLst/>
                      </a:prstGeom>
                    </p:spPr>
                  </p:pic>
                </p:oleObj>
              </mc:Fallback>
            </mc:AlternateContent>
          </a:graphicData>
        </a:graphic>
      </p:graphicFrame>
      <p:pic>
        <p:nvPicPr>
          <p:cNvPr id="12" name="图片 11"/>
          <p:cNvPicPr>
            <a:picLocks noChangeAspect="1"/>
          </p:cNvPicPr>
          <p:nvPr/>
        </p:nvPicPr>
        <p:blipFill>
          <a:blip r:embed="rId16"/>
          <a:stretch>
            <a:fillRect/>
          </a:stretch>
        </p:blipFill>
        <p:spPr>
          <a:xfrm>
            <a:off x="5643009" y="3788330"/>
            <a:ext cx="5236600" cy="1779351"/>
          </a:xfrm>
          <a:prstGeom prst="rect">
            <a:avLst/>
          </a:prstGeom>
        </p:spPr>
      </p:pic>
      <p:sp>
        <p:nvSpPr>
          <p:cNvPr id="4" name="文本框 3"/>
          <p:cNvSpPr txBox="1"/>
          <p:nvPr/>
        </p:nvSpPr>
        <p:spPr>
          <a:xfrm>
            <a:off x="561315" y="6558363"/>
            <a:ext cx="11181030" cy="261610"/>
          </a:xfrm>
          <a:prstGeom prst="rect">
            <a:avLst/>
          </a:prstGeom>
          <a:noFill/>
        </p:spPr>
        <p:txBody>
          <a:bodyPr wrap="square" rtlCol="0">
            <a:spAutoFit/>
          </a:bodyPr>
          <a:lstStyle/>
          <a:p>
            <a:r>
              <a:rPr lang="en-US" altLang="zh-CN" sz="1050" dirty="0" smtClean="0"/>
              <a:t>[1] </a:t>
            </a:r>
            <a:r>
              <a:rPr lang="en-US" altLang="zh-CN" sz="1050" dirty="0"/>
              <a:t>J. Devlin, M. Chang, K. Lee, and K. </a:t>
            </a:r>
            <a:r>
              <a:rPr lang="en-US" altLang="zh-CN" sz="1050" dirty="0" err="1"/>
              <a:t>Toutanova</a:t>
            </a:r>
            <a:r>
              <a:rPr lang="en-US" altLang="zh-CN" sz="1050" dirty="0"/>
              <a:t>, “BERT: Pre-training </a:t>
            </a:r>
            <a:r>
              <a:rPr lang="en-US" altLang="zh-CN" sz="1050" dirty="0" smtClean="0"/>
              <a:t>of Deep </a:t>
            </a:r>
            <a:r>
              <a:rPr lang="en-US" altLang="zh-CN" sz="1050" dirty="0"/>
              <a:t>Bidirectional Transformers for Language Understanding,” </a:t>
            </a:r>
            <a:r>
              <a:rPr lang="en-US" altLang="zh-CN" sz="1050" dirty="0" err="1" smtClean="0"/>
              <a:t>CoRR,vol</a:t>
            </a:r>
            <a:r>
              <a:rPr lang="en-US" altLang="zh-CN" sz="1050" dirty="0"/>
              <a:t>. abs/1810.04805, 2018.</a:t>
            </a:r>
            <a:endParaRPr lang="zh-CN" altLang="en-US" sz="1050" dirty="0"/>
          </a:p>
        </p:txBody>
      </p:sp>
      <p:pic>
        <p:nvPicPr>
          <p:cNvPr id="13" name="图片 12"/>
          <p:cNvPicPr>
            <a:picLocks noChangeAspect="1"/>
          </p:cNvPicPr>
          <p:nvPr/>
        </p:nvPicPr>
        <p:blipFill>
          <a:blip r:embed="rId17"/>
          <a:stretch>
            <a:fillRect/>
          </a:stretch>
        </p:blipFill>
        <p:spPr>
          <a:xfrm>
            <a:off x="2086913" y="3422940"/>
            <a:ext cx="2885550" cy="2735325"/>
          </a:xfrm>
          <a:prstGeom prst="rect">
            <a:avLst/>
          </a:prstGeom>
        </p:spPr>
      </p:pic>
      <p:sp>
        <p:nvSpPr>
          <p:cNvPr id="14" name="文本框 13"/>
          <p:cNvSpPr txBox="1"/>
          <p:nvPr/>
        </p:nvSpPr>
        <p:spPr>
          <a:xfrm>
            <a:off x="2254171" y="6089257"/>
            <a:ext cx="2551034" cy="338554"/>
          </a:xfrm>
          <a:prstGeom prst="rect">
            <a:avLst/>
          </a:prstGeom>
          <a:noFill/>
        </p:spPr>
        <p:txBody>
          <a:bodyPr wrap="square" rtlCol="0">
            <a:spAutoFit/>
          </a:bodyPr>
          <a:lstStyle/>
          <a:p>
            <a:pPr algn="ctr"/>
            <a:r>
              <a:rPr lang="en-US" altLang="zh-CN" sz="1600" dirty="0" smtClean="0"/>
              <a:t>The framework of BERT</a:t>
            </a:r>
            <a:endParaRPr lang="zh-CN" altLang="en-US" sz="1600" dirty="0"/>
          </a:p>
        </p:txBody>
      </p:sp>
      <p:sp>
        <p:nvSpPr>
          <p:cNvPr id="16" name="文本框 15"/>
          <p:cNvSpPr txBox="1"/>
          <p:nvPr/>
        </p:nvSpPr>
        <p:spPr>
          <a:xfrm>
            <a:off x="6371664" y="5555191"/>
            <a:ext cx="3894504" cy="338554"/>
          </a:xfrm>
          <a:prstGeom prst="rect">
            <a:avLst/>
          </a:prstGeom>
          <a:noFill/>
        </p:spPr>
        <p:txBody>
          <a:bodyPr wrap="square" rtlCol="0">
            <a:spAutoFit/>
          </a:bodyPr>
          <a:lstStyle/>
          <a:p>
            <a:pPr algn="ctr"/>
            <a:r>
              <a:rPr lang="en-US" altLang="zh-CN" sz="1600" dirty="0" smtClean="0"/>
              <a:t>Our unsupervised-learning framework</a:t>
            </a:r>
            <a:endParaRPr lang="zh-CN" altLang="en-US" sz="1600" dirty="0"/>
          </a:p>
        </p:txBody>
      </p:sp>
    </p:spTree>
    <p:extLst>
      <p:ext uri="{BB962C8B-B14F-4D97-AF65-F5344CB8AC3E}">
        <p14:creationId xmlns:p14="http://schemas.microsoft.com/office/powerpoint/2010/main" val="384447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00" y="65687"/>
            <a:ext cx="10154969" cy="369746"/>
          </a:xfrm>
        </p:spPr>
        <p:txBody>
          <a:bodyPr/>
          <a:lstStyle/>
          <a:p>
            <a:r>
              <a:rPr lang="en-US" altLang="zh-CN" sz="3600" kern="1200" dirty="0" smtClean="0">
                <a:solidFill>
                  <a:schemeClr val="tx1"/>
                </a:solidFill>
                <a:latin typeface="+mj-lt"/>
                <a:cs typeface="+mn-cs"/>
              </a:rPr>
              <a:t>A supervised </a:t>
            </a:r>
            <a:r>
              <a:rPr lang="en-US" altLang="zh-CN" sz="3600" kern="1200" dirty="0">
                <a:solidFill>
                  <a:schemeClr val="tx1"/>
                </a:solidFill>
                <a:latin typeface="+mj-lt"/>
                <a:cs typeface="+mn-cs"/>
              </a:rPr>
              <a:t>feature-based model</a:t>
            </a:r>
            <a:endParaRPr lang="zh-CN" altLang="en-US" sz="3600" kern="1200" dirty="0">
              <a:solidFill>
                <a:schemeClr val="tx1"/>
              </a:solidFill>
              <a:latin typeface="+mj-lt"/>
              <a:cs typeface="+mn-cs"/>
            </a:endParaRPr>
          </a:p>
        </p:txBody>
      </p:sp>
      <p:sp>
        <p:nvSpPr>
          <p:cNvPr id="3" name="内容占位符 2"/>
          <p:cNvSpPr>
            <a:spLocks noGrp="1"/>
          </p:cNvSpPr>
          <p:nvPr>
            <p:ph idx="1"/>
          </p:nvPr>
        </p:nvSpPr>
        <p:spPr>
          <a:xfrm>
            <a:off x="506992" y="760491"/>
            <a:ext cx="11543169" cy="6051788"/>
          </a:xfrm>
        </p:spPr>
        <p:txBody>
          <a:bodyPr/>
          <a:lstStyle/>
          <a:p>
            <a:endParaRPr lang="en-US" altLang="zh-CN" sz="2000" dirty="0" smtClean="0">
              <a:latin typeface="+mn-lt"/>
            </a:endParaRPr>
          </a:p>
          <a:p>
            <a:endParaRPr lang="en-US" altLang="zh-CN" sz="2000" dirty="0">
              <a:latin typeface="+mn-lt"/>
            </a:endParaRPr>
          </a:p>
          <a:p>
            <a:endParaRPr lang="en-US" altLang="zh-CN" sz="2000" dirty="0" smtClean="0">
              <a:latin typeface="+mn-lt"/>
            </a:endParaRPr>
          </a:p>
          <a:p>
            <a:endParaRPr lang="en-US" altLang="zh-CN" sz="2000" dirty="0">
              <a:latin typeface="+mn-lt"/>
            </a:endParaRPr>
          </a:p>
          <a:p>
            <a:endParaRPr lang="en-US" altLang="zh-CN" sz="2000" dirty="0" smtClean="0">
              <a:latin typeface="+mn-lt"/>
            </a:endParaRPr>
          </a:p>
          <a:p>
            <a:endParaRPr lang="en-US" altLang="zh-CN" sz="2000" dirty="0">
              <a:latin typeface="+mn-lt"/>
            </a:endParaRPr>
          </a:p>
          <a:p>
            <a:endParaRPr lang="en-US" altLang="zh-CN" sz="2000" dirty="0" smtClean="0">
              <a:latin typeface="+mn-lt"/>
            </a:endParaRPr>
          </a:p>
          <a:p>
            <a:pPr marL="0" indent="0">
              <a:buNone/>
            </a:pPr>
            <a:endParaRPr lang="en-US" altLang="zh-CN" sz="2000" dirty="0">
              <a:latin typeface="+mn-lt"/>
            </a:endParaRPr>
          </a:p>
          <a:p>
            <a:r>
              <a:rPr lang="en-US" altLang="zh-CN" sz="2000" dirty="0" smtClean="0">
                <a:latin typeface="+mn-lt"/>
              </a:rPr>
              <a:t>The label in the data set can make the learning process more targeted.</a:t>
            </a:r>
          </a:p>
          <a:p>
            <a:r>
              <a:rPr lang="en-US" altLang="zh-CN" sz="2000" dirty="0" smtClean="0">
                <a:latin typeface="+mn-lt"/>
              </a:rPr>
              <a:t>Inspired </a:t>
            </a:r>
            <a:r>
              <a:rPr lang="en-US" altLang="zh-CN" sz="2000" dirty="0">
                <a:latin typeface="+mn-lt"/>
              </a:rPr>
              <a:t>by the </a:t>
            </a:r>
            <a:r>
              <a:rPr lang="en-US" altLang="zh-CN" sz="2000" dirty="0" smtClean="0">
                <a:latin typeface="+mn-lt"/>
              </a:rPr>
              <a:t>combination </a:t>
            </a:r>
            <a:r>
              <a:rPr lang="en-US" altLang="zh-CN" sz="2000" dirty="0">
                <a:latin typeface="+mn-lt"/>
              </a:rPr>
              <a:t>of contextual representation and attention </a:t>
            </a:r>
            <a:r>
              <a:rPr lang="en-US" altLang="zh-CN" sz="2000" dirty="0" smtClean="0">
                <a:latin typeface="+mn-lt"/>
              </a:rPr>
              <a:t>mechanism in </a:t>
            </a:r>
            <a:r>
              <a:rPr lang="en-US" altLang="zh-CN" sz="2000" dirty="0">
                <a:latin typeface="+mn-lt"/>
              </a:rPr>
              <a:t>BERT, we </a:t>
            </a:r>
            <a:r>
              <a:rPr lang="en-US" altLang="zh-CN" sz="2000" dirty="0" smtClean="0">
                <a:latin typeface="+mn-lt"/>
              </a:rPr>
              <a:t>propose a </a:t>
            </a:r>
            <a:r>
              <a:rPr lang="en-US" altLang="zh-CN" sz="2000" dirty="0">
                <a:latin typeface="+mn-lt"/>
              </a:rPr>
              <a:t>supervised </a:t>
            </a:r>
            <a:r>
              <a:rPr lang="en-US" altLang="zh-CN" sz="2000" dirty="0" smtClean="0">
                <a:latin typeface="+mn-lt"/>
              </a:rPr>
              <a:t>pre-training model based on a word2vec block, </a:t>
            </a:r>
            <a:r>
              <a:rPr lang="en-US" altLang="zh-CN" sz="2000" dirty="0">
                <a:latin typeface="+mn-lt"/>
              </a:rPr>
              <a:t>a merge block, and </a:t>
            </a:r>
            <a:r>
              <a:rPr lang="en-US" altLang="zh-CN" sz="2000" dirty="0" smtClean="0">
                <a:latin typeface="+mn-lt"/>
              </a:rPr>
              <a:t>a transformer[1].</a:t>
            </a:r>
          </a:p>
          <a:p>
            <a:r>
              <a:rPr lang="en-US" altLang="zh-CN" sz="2000" dirty="0" smtClean="0">
                <a:latin typeface="+mn-lt"/>
              </a:rPr>
              <a:t>Based on the framework of a transformer, we improve the fusion of attributes by adding the merge block.</a:t>
            </a:r>
          </a:p>
          <a:p>
            <a:r>
              <a:rPr lang="en-US" altLang="zh-CN" sz="2000" dirty="0" smtClean="0">
                <a:latin typeface="+mn-lt"/>
              </a:rPr>
              <a:t>The merge block is composed of convolution layer and concatenation operation. </a:t>
            </a:r>
          </a:p>
          <a:p>
            <a:r>
              <a:rPr lang="en-US" altLang="zh-CN" sz="2000" dirty="0" smtClean="0">
                <a:latin typeface="+mn-lt"/>
              </a:rPr>
              <a:t>Combining with convolution layer, the supervised framework can extract local feature of attributes.</a:t>
            </a:r>
          </a:p>
          <a:p>
            <a:r>
              <a:rPr lang="en-US" altLang="zh-CN" sz="2000" dirty="0">
                <a:latin typeface="+mn-lt"/>
              </a:rPr>
              <a:t>F</a:t>
            </a:r>
            <a:r>
              <a:rPr lang="en-US" altLang="zh-CN" sz="2000" dirty="0" smtClean="0">
                <a:latin typeface="+mn-lt"/>
              </a:rPr>
              <a:t>ixed </a:t>
            </a:r>
            <a:r>
              <a:rPr lang="en-US" altLang="zh-CN" sz="2000" dirty="0">
                <a:latin typeface="+mn-lt"/>
              </a:rPr>
              <a:t>position encoder provides a </a:t>
            </a:r>
            <a:r>
              <a:rPr lang="en-US" altLang="zh-CN" sz="2000" dirty="0" smtClean="0">
                <a:latin typeface="+mn-lt"/>
              </a:rPr>
              <a:t>code </a:t>
            </a:r>
            <a:r>
              <a:rPr lang="en-US" altLang="zh-CN" sz="2000" dirty="0">
                <a:latin typeface="+mn-lt"/>
              </a:rPr>
              <a:t>which represents the order of the current token in </a:t>
            </a:r>
            <a:r>
              <a:rPr lang="en-US" altLang="zh-CN" sz="2000" dirty="0" smtClean="0">
                <a:latin typeface="+mn-lt"/>
              </a:rPr>
              <a:t>the sequence</a:t>
            </a:r>
            <a:r>
              <a:rPr lang="en-US" altLang="zh-CN" sz="2000" dirty="0">
                <a:latin typeface="+mn-lt"/>
              </a:rPr>
              <a:t>.</a:t>
            </a:r>
            <a:endParaRPr lang="zh-CN" altLang="en-US" sz="2000" dirty="0">
              <a:latin typeface="+mn-lt"/>
            </a:endParaRPr>
          </a:p>
        </p:txBody>
      </p:sp>
      <p:sp>
        <p:nvSpPr>
          <p:cNvPr id="5" name="灯片编号占位符 4"/>
          <p:cNvSpPr>
            <a:spLocks noGrp="1"/>
          </p:cNvSpPr>
          <p:nvPr>
            <p:ph type="sldNum" sz="quarter" idx="11"/>
          </p:nvPr>
        </p:nvSpPr>
        <p:spPr/>
        <p:txBody>
          <a:bodyPr/>
          <a:lstStyle/>
          <a:p>
            <a:fld id="{3F292634-1582-459B-980A-598EEF2269D3}" type="slidenum">
              <a:rPr lang="zh-CN" altLang="en-US" smtClean="0"/>
              <a:t>8</a:t>
            </a:fld>
            <a:endParaRPr lang="zh-CN" altLang="en-US" dirty="0"/>
          </a:p>
        </p:txBody>
      </p:sp>
      <p:pic>
        <p:nvPicPr>
          <p:cNvPr id="4" name="图片 3"/>
          <p:cNvPicPr>
            <a:picLocks noChangeAspect="1"/>
          </p:cNvPicPr>
          <p:nvPr/>
        </p:nvPicPr>
        <p:blipFill>
          <a:blip r:embed="rId3"/>
          <a:stretch>
            <a:fillRect/>
          </a:stretch>
        </p:blipFill>
        <p:spPr>
          <a:xfrm>
            <a:off x="2143074" y="760491"/>
            <a:ext cx="7839126" cy="2887839"/>
          </a:xfrm>
          <a:prstGeom prst="rect">
            <a:avLst/>
          </a:prstGeom>
        </p:spPr>
      </p:pic>
      <p:sp>
        <p:nvSpPr>
          <p:cNvPr id="6" name="文本框 5"/>
          <p:cNvSpPr txBox="1"/>
          <p:nvPr/>
        </p:nvSpPr>
        <p:spPr>
          <a:xfrm>
            <a:off x="561315" y="6558363"/>
            <a:ext cx="11181030" cy="253916"/>
          </a:xfrm>
          <a:prstGeom prst="rect">
            <a:avLst/>
          </a:prstGeom>
          <a:noFill/>
        </p:spPr>
        <p:txBody>
          <a:bodyPr wrap="square" rtlCol="0">
            <a:spAutoFit/>
          </a:bodyPr>
          <a:lstStyle/>
          <a:p>
            <a:r>
              <a:rPr lang="en-US" altLang="zh-CN" sz="1050" dirty="0" smtClean="0"/>
              <a:t>[1</a:t>
            </a:r>
            <a:r>
              <a:rPr lang="en-US" altLang="zh-CN" sz="1050" dirty="0"/>
              <a:t>] A. </a:t>
            </a:r>
            <a:r>
              <a:rPr lang="en-US" altLang="zh-CN" sz="1050" dirty="0" err="1"/>
              <a:t>Vaswani</a:t>
            </a:r>
            <a:r>
              <a:rPr lang="en-US" altLang="zh-CN" sz="1050" dirty="0"/>
              <a:t>, N. </a:t>
            </a:r>
            <a:r>
              <a:rPr lang="en-US" altLang="zh-CN" sz="1050" dirty="0" err="1"/>
              <a:t>Shazeer</a:t>
            </a:r>
            <a:r>
              <a:rPr lang="en-US" altLang="zh-CN" sz="1050" dirty="0"/>
              <a:t>, N. </a:t>
            </a:r>
            <a:r>
              <a:rPr lang="en-US" altLang="zh-CN" sz="1050" dirty="0" err="1"/>
              <a:t>Parmar</a:t>
            </a:r>
            <a:r>
              <a:rPr lang="en-US" altLang="zh-CN" sz="1050" dirty="0"/>
              <a:t>, J. </a:t>
            </a:r>
            <a:r>
              <a:rPr lang="en-US" altLang="zh-CN" sz="1050" dirty="0" err="1"/>
              <a:t>Uszkoreit</a:t>
            </a:r>
            <a:r>
              <a:rPr lang="en-US" altLang="zh-CN" sz="1050" dirty="0"/>
              <a:t>, L. Jones, A. N. </a:t>
            </a:r>
            <a:r>
              <a:rPr lang="en-US" altLang="zh-CN" sz="1050" dirty="0" smtClean="0"/>
              <a:t>Gomez, L</a:t>
            </a:r>
            <a:r>
              <a:rPr lang="en-US" altLang="zh-CN" sz="1050" dirty="0"/>
              <a:t>. Kaiser, and I. </a:t>
            </a:r>
            <a:r>
              <a:rPr lang="en-US" altLang="zh-CN" sz="1050" dirty="0" err="1"/>
              <a:t>Polosukhin</a:t>
            </a:r>
            <a:r>
              <a:rPr lang="en-US" altLang="zh-CN" sz="1050" dirty="0"/>
              <a:t>, “Attention Is All You Need,” </a:t>
            </a:r>
            <a:r>
              <a:rPr lang="en-US" altLang="zh-CN" sz="1050" dirty="0" err="1"/>
              <a:t>CoRR</a:t>
            </a:r>
            <a:r>
              <a:rPr lang="en-US" altLang="zh-CN" sz="1050" dirty="0"/>
              <a:t>, </a:t>
            </a:r>
            <a:r>
              <a:rPr lang="en-US" altLang="zh-CN" sz="1050" dirty="0" smtClean="0"/>
              <a:t>vol. abs/1706.03762</a:t>
            </a:r>
            <a:r>
              <a:rPr lang="en-US" altLang="zh-CN" sz="1050" dirty="0"/>
              <a:t>, 2017.</a:t>
            </a:r>
            <a:endParaRPr lang="zh-CN" altLang="en-US" sz="1050" dirty="0"/>
          </a:p>
        </p:txBody>
      </p:sp>
    </p:spTree>
    <p:extLst>
      <p:ext uri="{BB962C8B-B14F-4D97-AF65-F5344CB8AC3E}">
        <p14:creationId xmlns:p14="http://schemas.microsoft.com/office/powerpoint/2010/main" val="18533618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1" y="45648"/>
            <a:ext cx="9385425" cy="351639"/>
          </a:xfrm>
        </p:spPr>
        <p:txBody>
          <a:bodyPr/>
          <a:lstStyle/>
          <a:p>
            <a:r>
              <a:rPr lang="en-US" altLang="zh-CN" sz="3600" kern="1200" dirty="0">
                <a:solidFill>
                  <a:schemeClr val="tx1"/>
                </a:solidFill>
                <a:latin typeface="+mj-lt"/>
                <a:cs typeface="+mn-cs"/>
              </a:rPr>
              <a:t>Numerical </a:t>
            </a:r>
            <a:r>
              <a:rPr lang="en-US" altLang="zh-CN" sz="3600" kern="1200" dirty="0">
                <a:solidFill>
                  <a:schemeClr val="tx1"/>
                </a:solidFill>
                <a:latin typeface="+mj-lt"/>
                <a:cs typeface="+mn-cs"/>
              </a:rPr>
              <a:t>results on synthetic </a:t>
            </a:r>
            <a:r>
              <a:rPr lang="en-US" altLang="zh-CN" sz="3600" kern="1200" dirty="0">
                <a:solidFill>
                  <a:schemeClr val="tx1"/>
                </a:solidFill>
                <a:latin typeface="+mj-lt"/>
                <a:cs typeface="+mn-cs"/>
              </a:rPr>
              <a:t>data</a:t>
            </a:r>
            <a:endParaRPr lang="zh-CN" altLang="en-US" sz="3600" kern="1200" dirty="0">
              <a:solidFill>
                <a:schemeClr val="tx1"/>
              </a:solidFill>
              <a:latin typeface="+mj-lt"/>
              <a:cs typeface="+mn-cs"/>
            </a:endParaRPr>
          </a:p>
        </p:txBody>
      </p:sp>
      <p:sp>
        <p:nvSpPr>
          <p:cNvPr id="3" name="内容占位符 2"/>
          <p:cNvSpPr>
            <a:spLocks noGrp="1"/>
          </p:cNvSpPr>
          <p:nvPr>
            <p:ph idx="1"/>
          </p:nvPr>
        </p:nvSpPr>
        <p:spPr>
          <a:xfrm>
            <a:off x="609601" y="742383"/>
            <a:ext cx="11431508" cy="5776111"/>
          </a:xfrm>
        </p:spPr>
        <p:txBody>
          <a:bodyPr/>
          <a:lstStyle/>
          <a:p>
            <a:r>
              <a:rPr lang="en-US" altLang="zh-CN" sz="2000" dirty="0" smtClean="0">
                <a:latin typeface="+mn-lt"/>
              </a:rPr>
              <a:t>The synthetic data with true labels</a:t>
            </a:r>
          </a:p>
          <a:p>
            <a:pPr lvl="1"/>
            <a:r>
              <a:rPr lang="en-US" altLang="zh-CN" sz="1600" dirty="0" smtClean="0">
                <a:latin typeface="+mn-lt"/>
              </a:rPr>
              <a:t>Based on the similarity between real advertising system and the check-ins in trajectory, we consider user’s click sequence as the trajectory. The attributes of advertisement are analog to POI and BOI information in the trajectory model.</a:t>
            </a:r>
          </a:p>
          <a:p>
            <a:pPr lvl="1"/>
            <a:r>
              <a:rPr lang="en-US" altLang="zh-CN" sz="1600" dirty="0" smtClean="0">
                <a:latin typeface="+mn-lt"/>
              </a:rPr>
              <a:t>The user’s age and gender information are considered as Label A(binary-classification) and Label B(multi-classification).</a:t>
            </a:r>
          </a:p>
          <a:p>
            <a:r>
              <a:rPr lang="en-US" altLang="zh-CN" sz="2000" dirty="0" smtClean="0">
                <a:latin typeface="+mn-lt"/>
              </a:rPr>
              <a:t>Evaluate the unsupervised and supervised pre-training models.</a:t>
            </a:r>
          </a:p>
          <a:p>
            <a:pPr lvl="1"/>
            <a:r>
              <a:rPr lang="en-US" altLang="zh-CN" sz="1600" dirty="0" smtClean="0">
                <a:latin typeface="+mn-lt"/>
              </a:rPr>
              <a:t>Doc2vec[1] + </a:t>
            </a:r>
            <a:r>
              <a:rPr lang="en-US" altLang="zh-CN" sz="1600" dirty="0" err="1" smtClean="0">
                <a:latin typeface="+mn-lt"/>
              </a:rPr>
              <a:t>lightgbm</a:t>
            </a:r>
            <a:r>
              <a:rPr lang="en-US" altLang="zh-CN" sz="1600" dirty="0" smtClean="0">
                <a:latin typeface="+mn-lt"/>
              </a:rPr>
              <a:t>[2]</a:t>
            </a:r>
          </a:p>
          <a:p>
            <a:pPr lvl="1"/>
            <a:r>
              <a:rPr lang="en-US" altLang="zh-CN" sz="1600" dirty="0" smtClean="0">
                <a:latin typeface="+mn-lt"/>
              </a:rPr>
              <a:t>BERT + DNN</a:t>
            </a:r>
          </a:p>
          <a:p>
            <a:pPr lvl="1"/>
            <a:r>
              <a:rPr lang="en-US" altLang="zh-CN" sz="1600" dirty="0" smtClean="0">
                <a:latin typeface="+mn-lt"/>
              </a:rPr>
              <a:t>Word2vec[3] + Transformer</a:t>
            </a:r>
            <a:endParaRPr lang="zh-CN" altLang="en-US" sz="1600" dirty="0">
              <a:latin typeface="+mn-lt"/>
            </a:endParaRPr>
          </a:p>
        </p:txBody>
      </p:sp>
      <p:sp>
        <p:nvSpPr>
          <p:cNvPr id="5" name="灯片编号占位符 4"/>
          <p:cNvSpPr>
            <a:spLocks noGrp="1"/>
          </p:cNvSpPr>
          <p:nvPr>
            <p:ph type="sldNum" sz="quarter" idx="11"/>
          </p:nvPr>
        </p:nvSpPr>
        <p:spPr/>
        <p:txBody>
          <a:bodyPr/>
          <a:lstStyle/>
          <a:p>
            <a:fld id="{3F292634-1582-459B-980A-598EEF2269D3}" type="slidenum">
              <a:rPr lang="zh-CN" altLang="en-US" smtClean="0"/>
              <a:t>9</a:t>
            </a:fld>
            <a:endParaRPr lang="zh-CN" altLang="en-US"/>
          </a:p>
        </p:txBody>
      </p:sp>
      <p:pic>
        <p:nvPicPr>
          <p:cNvPr id="6" name="图片 5"/>
          <p:cNvPicPr>
            <a:picLocks noChangeAspect="1"/>
          </p:cNvPicPr>
          <p:nvPr/>
        </p:nvPicPr>
        <p:blipFill>
          <a:blip r:embed="rId3"/>
          <a:stretch>
            <a:fillRect/>
          </a:stretch>
        </p:blipFill>
        <p:spPr>
          <a:xfrm>
            <a:off x="609601" y="3595550"/>
            <a:ext cx="4778070" cy="1877098"/>
          </a:xfrm>
          <a:prstGeom prst="rect">
            <a:avLst/>
          </a:prstGeom>
        </p:spPr>
      </p:pic>
      <p:sp>
        <p:nvSpPr>
          <p:cNvPr id="7" name="文本框 6"/>
          <p:cNvSpPr txBox="1"/>
          <p:nvPr/>
        </p:nvSpPr>
        <p:spPr>
          <a:xfrm>
            <a:off x="1370214" y="3256996"/>
            <a:ext cx="3256844" cy="338554"/>
          </a:xfrm>
          <a:prstGeom prst="rect">
            <a:avLst/>
          </a:prstGeom>
          <a:noFill/>
        </p:spPr>
        <p:txBody>
          <a:bodyPr wrap="square" rtlCol="0">
            <a:spAutoFit/>
          </a:bodyPr>
          <a:lstStyle/>
          <a:p>
            <a:pPr algn="ctr"/>
            <a:r>
              <a:rPr lang="en-US" altLang="zh-CN" sz="1600" dirty="0" smtClean="0"/>
              <a:t>The detail of synthetic data set</a:t>
            </a:r>
            <a:endParaRPr lang="zh-CN" altLang="en-US" sz="1600" dirty="0"/>
          </a:p>
        </p:txBody>
      </p:sp>
      <p:pic>
        <p:nvPicPr>
          <p:cNvPr id="9" name="图片 8"/>
          <p:cNvPicPr>
            <a:picLocks noChangeAspect="1"/>
          </p:cNvPicPr>
          <p:nvPr/>
        </p:nvPicPr>
        <p:blipFill>
          <a:blip r:embed="rId4"/>
          <a:stretch>
            <a:fillRect/>
          </a:stretch>
        </p:blipFill>
        <p:spPr>
          <a:xfrm>
            <a:off x="6596959" y="2800672"/>
            <a:ext cx="4828514" cy="3067295"/>
          </a:xfrm>
          <a:prstGeom prst="rect">
            <a:avLst/>
          </a:prstGeom>
        </p:spPr>
      </p:pic>
      <p:sp>
        <p:nvSpPr>
          <p:cNvPr id="10" name="文本框 9"/>
          <p:cNvSpPr txBox="1"/>
          <p:nvPr/>
        </p:nvSpPr>
        <p:spPr>
          <a:xfrm>
            <a:off x="7322173" y="2344424"/>
            <a:ext cx="3256844" cy="338554"/>
          </a:xfrm>
          <a:prstGeom prst="rect">
            <a:avLst/>
          </a:prstGeom>
          <a:noFill/>
        </p:spPr>
        <p:txBody>
          <a:bodyPr wrap="square" rtlCol="0">
            <a:spAutoFit/>
          </a:bodyPr>
          <a:lstStyle/>
          <a:p>
            <a:pPr algn="ctr"/>
            <a:r>
              <a:rPr lang="en-US" altLang="zh-CN" sz="1600" dirty="0" smtClean="0"/>
              <a:t>The fusion by multi-features</a:t>
            </a:r>
            <a:endParaRPr lang="zh-CN" altLang="en-US" sz="1600" dirty="0"/>
          </a:p>
        </p:txBody>
      </p:sp>
      <p:sp>
        <p:nvSpPr>
          <p:cNvPr id="11" name="文本框 10"/>
          <p:cNvSpPr txBox="1"/>
          <p:nvPr/>
        </p:nvSpPr>
        <p:spPr>
          <a:xfrm>
            <a:off x="81480" y="5919519"/>
            <a:ext cx="11959629" cy="900246"/>
          </a:xfrm>
          <a:prstGeom prst="rect">
            <a:avLst/>
          </a:prstGeom>
          <a:noFill/>
        </p:spPr>
        <p:txBody>
          <a:bodyPr wrap="square" rtlCol="0">
            <a:spAutoFit/>
          </a:bodyPr>
          <a:lstStyle/>
          <a:p>
            <a:r>
              <a:rPr lang="en-US" altLang="zh-CN" sz="1050" dirty="0" smtClean="0"/>
              <a:t>[1] </a:t>
            </a:r>
            <a:r>
              <a:rPr lang="en-US" altLang="zh-CN" sz="1050" dirty="0"/>
              <a:t>Q. Le and T. </a:t>
            </a:r>
            <a:r>
              <a:rPr lang="en-US" altLang="zh-CN" sz="1050" dirty="0" err="1"/>
              <a:t>Mikolov</a:t>
            </a:r>
            <a:r>
              <a:rPr lang="en-US" altLang="zh-CN" sz="1050" dirty="0"/>
              <a:t>, “Distributed Representations of Sentences </a:t>
            </a:r>
            <a:r>
              <a:rPr lang="en-US" altLang="zh-CN" sz="1050" dirty="0" smtClean="0"/>
              <a:t>and Documents</a:t>
            </a:r>
            <a:r>
              <a:rPr lang="en-US" altLang="zh-CN" sz="1050" dirty="0"/>
              <a:t>,” in Proceedings of the 31st International Conference </a:t>
            </a:r>
            <a:r>
              <a:rPr lang="en-US" altLang="zh-CN" sz="1050" dirty="0" smtClean="0"/>
              <a:t>on Machine </a:t>
            </a:r>
            <a:r>
              <a:rPr lang="en-US" altLang="zh-CN" sz="1050" dirty="0"/>
              <a:t>Learning, vol. 32, no. 2, 2014, pp. 1188–1196</a:t>
            </a:r>
            <a:r>
              <a:rPr lang="en-US" altLang="zh-CN" sz="1050" dirty="0" smtClean="0"/>
              <a:t>.</a:t>
            </a:r>
          </a:p>
          <a:p>
            <a:r>
              <a:rPr lang="en-US" altLang="zh-CN" sz="1050" dirty="0" smtClean="0"/>
              <a:t>[</a:t>
            </a:r>
            <a:r>
              <a:rPr lang="en-US" altLang="zh-CN" sz="1050" dirty="0"/>
              <a:t>2] G. </a:t>
            </a:r>
            <a:r>
              <a:rPr lang="en-US" altLang="zh-CN" sz="1050" dirty="0" err="1"/>
              <a:t>Ke</a:t>
            </a:r>
            <a:r>
              <a:rPr lang="en-US" altLang="zh-CN" sz="1050" dirty="0"/>
              <a:t>, Q. </a:t>
            </a:r>
            <a:r>
              <a:rPr lang="en-US" altLang="zh-CN" sz="1050" dirty="0" err="1"/>
              <a:t>Meng</a:t>
            </a:r>
            <a:r>
              <a:rPr lang="en-US" altLang="zh-CN" sz="1050" dirty="0"/>
              <a:t>, T. Finley, T. Wang, W. Chen, W. Ma, Q. Ye, and T.-</a:t>
            </a:r>
            <a:r>
              <a:rPr lang="en-US" altLang="zh-CN" sz="1050" dirty="0" smtClean="0"/>
              <a:t>Y. Liu</a:t>
            </a:r>
            <a:r>
              <a:rPr lang="en-US" altLang="zh-CN" sz="1050" dirty="0"/>
              <a:t>, “</a:t>
            </a:r>
            <a:r>
              <a:rPr lang="en-US" altLang="zh-CN" sz="1050" dirty="0" err="1"/>
              <a:t>LightGBM</a:t>
            </a:r>
            <a:r>
              <a:rPr lang="en-US" altLang="zh-CN" sz="1050" dirty="0"/>
              <a:t>: A Highly Efficient Gradient Boosting Decision Tree</a:t>
            </a:r>
            <a:r>
              <a:rPr lang="en-US" altLang="zh-CN" sz="1050" dirty="0" smtClean="0"/>
              <a:t>,” in </a:t>
            </a:r>
            <a:r>
              <a:rPr lang="en-US" altLang="zh-CN" sz="1050" dirty="0"/>
              <a:t>Advances in Neural Information Processing Systems, vol. 30, 2017,</a:t>
            </a:r>
          </a:p>
          <a:p>
            <a:r>
              <a:rPr lang="en-US" altLang="zh-CN" sz="1050" dirty="0"/>
              <a:t>pp. 3146–3154.</a:t>
            </a:r>
            <a:endParaRPr lang="en-US" altLang="zh-CN" sz="1050" dirty="0" smtClean="0"/>
          </a:p>
          <a:p>
            <a:r>
              <a:rPr lang="en-US" altLang="zh-CN" sz="1050" dirty="0" smtClean="0"/>
              <a:t>[3</a:t>
            </a:r>
            <a:r>
              <a:rPr lang="en-US" altLang="zh-CN" sz="1050" dirty="0"/>
              <a:t>] T. </a:t>
            </a:r>
            <a:r>
              <a:rPr lang="en-US" altLang="zh-CN" sz="1050" dirty="0" err="1"/>
              <a:t>Mikolov</a:t>
            </a:r>
            <a:r>
              <a:rPr lang="en-US" altLang="zh-CN" sz="1050" dirty="0"/>
              <a:t>, K. Chen, G. </a:t>
            </a:r>
            <a:r>
              <a:rPr lang="en-US" altLang="zh-CN" sz="1050" dirty="0" err="1"/>
              <a:t>Corrado</a:t>
            </a:r>
            <a:r>
              <a:rPr lang="en-US" altLang="zh-CN" sz="1050" dirty="0"/>
              <a:t>, and J. Dean, “Efficient Estimation of Word Representations in Vector Space,” in 1st International Conference on Learning Representations, ICLR 2013, Scottsdale, Arizona, USA, May 2-4, 2013, Workshop Track Proceedings, 2013.</a:t>
            </a:r>
          </a:p>
        </p:txBody>
      </p:sp>
    </p:spTree>
    <p:extLst>
      <p:ext uri="{BB962C8B-B14F-4D97-AF65-F5344CB8AC3E}">
        <p14:creationId xmlns:p14="http://schemas.microsoft.com/office/powerpoint/2010/main" val="1752493371"/>
      </p:ext>
    </p:extLst>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黑体"/>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63538" marR="0" indent="-363538"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defRPr kumimoji="0" lang="zh-CN" altLang="en-US" sz="6000" b="0" i="0" u="none" strike="noStrike" cap="none" normalizeH="0" baseline="0" smtClean="0">
            <a:ln>
              <a:noFill/>
            </a:ln>
            <a:solidFill>
              <a:srgbClr val="6767CD"/>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63538" marR="0" indent="-363538"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defRPr kumimoji="0" lang="zh-CN" altLang="en-US" sz="6000" b="0" i="0" u="none" strike="noStrike" cap="none" normalizeH="0" baseline="0" smtClean="0">
            <a:ln>
              <a:noFill/>
            </a:ln>
            <a:solidFill>
              <a:srgbClr val="6767CD"/>
            </a:solidFill>
            <a:effectLst/>
            <a:latin typeface="Times New Roman" pitchFamily="18" charset="0"/>
            <a:ea typeface="楷体_GB2312"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16196</TotalTime>
  <Words>3612</Words>
  <Application>Microsoft Office PowerPoint</Application>
  <PresentationFormat>宽屏</PresentationFormat>
  <Paragraphs>246</Paragraphs>
  <Slides>14</Slides>
  <Notes>13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4" baseType="lpstr">
      <vt:lpstr>黑体</vt:lpstr>
      <vt:lpstr>楷体_GB2312</vt:lpstr>
      <vt:lpstr>宋体</vt:lpstr>
      <vt:lpstr>微软雅黑</vt:lpstr>
      <vt:lpstr>Arial</vt:lpstr>
      <vt:lpstr>Calibri</vt:lpstr>
      <vt:lpstr>Times New Roman</vt:lpstr>
      <vt:lpstr>Wingdings</vt:lpstr>
      <vt:lpstr>Blends</vt:lpstr>
      <vt:lpstr>Equation</vt:lpstr>
      <vt:lpstr>PowerPoint 演示文稿</vt:lpstr>
      <vt:lpstr>PowerPoint 演示文稿</vt:lpstr>
      <vt:lpstr>Backgraound</vt:lpstr>
      <vt:lpstr>Trajectory with check-in points</vt:lpstr>
      <vt:lpstr>Trajectory with super node</vt:lpstr>
      <vt:lpstr>Features extraction motivated by NLP</vt:lpstr>
      <vt:lpstr>An unsupervised feature-based model</vt:lpstr>
      <vt:lpstr>A supervised feature-based model</vt:lpstr>
      <vt:lpstr>Numerical results on synthetic data</vt:lpstr>
      <vt:lpstr>The convergence results</vt:lpstr>
      <vt:lpstr>Results on the real data </vt:lpstr>
      <vt:lpstr>The clustering result for COVID-19</vt:lpstr>
      <vt:lpstr>Conclusion &amp; Future work</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Sissi Princess</cp:lastModifiedBy>
  <cp:revision>639</cp:revision>
  <dcterms:created xsi:type="dcterms:W3CDTF">2018-06-02T09:18:47Z</dcterms:created>
  <dcterms:modified xsi:type="dcterms:W3CDTF">2021-04-14T13:45:26Z</dcterms:modified>
</cp:coreProperties>
</file>